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1"/>
  </p:notesMasterIdLst>
  <p:sldIdLst>
    <p:sldId id="2561" r:id="rId3"/>
    <p:sldId id="373" r:id="rId4"/>
    <p:sldId id="2595" r:id="rId5"/>
    <p:sldId id="2598" r:id="rId6"/>
    <p:sldId id="2597" r:id="rId7"/>
    <p:sldId id="2599" r:id="rId8"/>
    <p:sldId id="2596" r:id="rId9"/>
    <p:sldId id="2600" r:id="rId10"/>
    <p:sldId id="2591" r:id="rId11"/>
    <p:sldId id="2592" r:id="rId12"/>
    <p:sldId id="2594" r:id="rId13"/>
    <p:sldId id="2601" r:id="rId14"/>
    <p:sldId id="2602" r:id="rId15"/>
    <p:sldId id="2605" r:id="rId16"/>
    <p:sldId id="2607" r:id="rId17"/>
    <p:sldId id="2610" r:id="rId18"/>
    <p:sldId id="2609" r:id="rId19"/>
    <p:sldId id="2611"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0D9D7"/>
    <a:srgbClr val="EA7A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33FDA-1AAC-4B30-82BA-1564E031127A}" type="datetimeFigureOut">
              <a:rPr lang="fr-FR" smtClean="0"/>
              <a:t>09/03/2025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7C6AF-C5EA-4C17-A03E-F4106AE87ADA}" type="slidenum">
              <a:rPr lang="fr-FR" smtClean="0"/>
              <a:t>‹#›</a:t>
            </a:fld>
            <a:endParaRPr lang="fr-FR"/>
          </a:p>
        </p:txBody>
      </p:sp>
    </p:spTree>
    <p:extLst>
      <p:ext uri="{BB962C8B-B14F-4D97-AF65-F5344CB8AC3E}">
        <p14:creationId xmlns:p14="http://schemas.microsoft.com/office/powerpoint/2010/main" val="2519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9A4F1A-5F51-46F6-8436-3B82E3CE59B3}" type="slidenum">
              <a:rPr lang="fr-FR" smtClean="0"/>
              <a:t>1</a:t>
            </a:fld>
            <a:endParaRPr lang="fr-FR"/>
          </a:p>
        </p:txBody>
      </p:sp>
    </p:spTree>
    <p:extLst>
      <p:ext uri="{BB962C8B-B14F-4D97-AF65-F5344CB8AC3E}">
        <p14:creationId xmlns:p14="http://schemas.microsoft.com/office/powerpoint/2010/main" val="291125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CA8E084-AB05-4FD2-8FCE-C727E030A15D}" type="slidenum">
              <a:rPr lang="fr-FR" smtClean="0"/>
              <a:t>4</a:t>
            </a:fld>
            <a:endParaRPr lang="fr-FR"/>
          </a:p>
        </p:txBody>
      </p:sp>
    </p:spTree>
    <p:extLst>
      <p:ext uri="{BB962C8B-B14F-4D97-AF65-F5344CB8AC3E}">
        <p14:creationId xmlns:p14="http://schemas.microsoft.com/office/powerpoint/2010/main" val="102996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8ED8-7583-72F6-39ED-14232834B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FAEF5-15A5-1F62-1CD7-DDB7AFCFA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8F748-6520-9D4D-1C8B-8A76D643FDF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59629EE9-8885-D27A-0B21-BF1CF43F0502}"/>
              </a:ext>
            </a:extLst>
          </p:cNvPr>
          <p:cNvSpPr>
            <a:spLocks noGrp="1"/>
          </p:cNvSpPr>
          <p:nvPr>
            <p:ph type="sldNum" sz="quarter" idx="5"/>
          </p:nvPr>
        </p:nvSpPr>
        <p:spPr/>
        <p:txBody>
          <a:bodyPr/>
          <a:lstStyle/>
          <a:p>
            <a:fld id="{309A4F1A-5F51-46F6-8436-3B82E3CE59B3}" type="slidenum">
              <a:rPr lang="fr-FR" smtClean="0"/>
              <a:t>8</a:t>
            </a:fld>
            <a:endParaRPr lang="fr-FR"/>
          </a:p>
        </p:txBody>
      </p:sp>
    </p:spTree>
    <p:extLst>
      <p:ext uri="{BB962C8B-B14F-4D97-AF65-F5344CB8AC3E}">
        <p14:creationId xmlns:p14="http://schemas.microsoft.com/office/powerpoint/2010/main" val="388555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6015D-0BF3-6BEA-1B03-D3A520BE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3079A-0EE2-2ED2-2CDF-7C7ABD784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F2902B-C1D1-4C4D-EFCF-5AFD428F752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24D1845-E666-A1E3-1D22-25D2675FF19F}"/>
              </a:ext>
            </a:extLst>
          </p:cNvPr>
          <p:cNvSpPr>
            <a:spLocks noGrp="1"/>
          </p:cNvSpPr>
          <p:nvPr>
            <p:ph type="sldNum" sz="quarter" idx="5"/>
          </p:nvPr>
        </p:nvSpPr>
        <p:spPr/>
        <p:txBody>
          <a:bodyPr/>
          <a:lstStyle/>
          <a:p>
            <a:fld id="{309A4F1A-5F51-46F6-8436-3B82E3CE59B3}" type="slidenum">
              <a:rPr lang="fr-FR" smtClean="0"/>
              <a:t>9</a:t>
            </a:fld>
            <a:endParaRPr lang="fr-FR"/>
          </a:p>
        </p:txBody>
      </p:sp>
    </p:spTree>
    <p:extLst>
      <p:ext uri="{BB962C8B-B14F-4D97-AF65-F5344CB8AC3E}">
        <p14:creationId xmlns:p14="http://schemas.microsoft.com/office/powerpoint/2010/main" val="3157132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65476-D11D-429E-6151-6053D58D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965F3-70B3-FD92-BA34-18EDF6914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25829-832B-CBF2-AF24-780C44DB530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6BF94DB-2647-E06D-A976-1A7F866A5A0B}"/>
              </a:ext>
            </a:extLst>
          </p:cNvPr>
          <p:cNvSpPr>
            <a:spLocks noGrp="1"/>
          </p:cNvSpPr>
          <p:nvPr>
            <p:ph type="sldNum" sz="quarter" idx="5"/>
          </p:nvPr>
        </p:nvSpPr>
        <p:spPr/>
        <p:txBody>
          <a:bodyPr/>
          <a:lstStyle/>
          <a:p>
            <a:fld id="{309A4F1A-5F51-46F6-8436-3B82E3CE59B3}" type="slidenum">
              <a:rPr lang="fr-FR" smtClean="0"/>
              <a:t>10</a:t>
            </a:fld>
            <a:endParaRPr lang="fr-FR"/>
          </a:p>
        </p:txBody>
      </p:sp>
    </p:spTree>
    <p:extLst>
      <p:ext uri="{BB962C8B-B14F-4D97-AF65-F5344CB8AC3E}">
        <p14:creationId xmlns:p14="http://schemas.microsoft.com/office/powerpoint/2010/main" val="712300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0648-14B6-20E3-42FC-8ADD976D9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16922-9B1A-22DA-985C-ED62F4EC5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8B232-2BFF-66DC-1571-5F7334C0CE1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8787E7D-A387-5363-1CD9-308F84401BD1}"/>
              </a:ext>
            </a:extLst>
          </p:cNvPr>
          <p:cNvSpPr>
            <a:spLocks noGrp="1"/>
          </p:cNvSpPr>
          <p:nvPr>
            <p:ph type="sldNum" sz="quarter" idx="5"/>
          </p:nvPr>
        </p:nvSpPr>
        <p:spPr/>
        <p:txBody>
          <a:bodyPr/>
          <a:lstStyle/>
          <a:p>
            <a:fld id="{309A4F1A-5F51-46F6-8436-3B82E3CE59B3}" type="slidenum">
              <a:rPr lang="fr-FR" smtClean="0"/>
              <a:t>12</a:t>
            </a:fld>
            <a:endParaRPr lang="fr-FR"/>
          </a:p>
        </p:txBody>
      </p:sp>
    </p:spTree>
    <p:extLst>
      <p:ext uri="{BB962C8B-B14F-4D97-AF65-F5344CB8AC3E}">
        <p14:creationId xmlns:p14="http://schemas.microsoft.com/office/powerpoint/2010/main" val="396510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63C5D-0506-1FBB-108E-FA8B9BE1D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DFD5E-7F2C-4E12-8E6C-5DFBE1A4F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F6E7E-7399-1ABB-6761-DE91F935D21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A17C31F-585C-2020-3968-5E109C28B53D}"/>
              </a:ext>
            </a:extLst>
          </p:cNvPr>
          <p:cNvSpPr>
            <a:spLocks noGrp="1"/>
          </p:cNvSpPr>
          <p:nvPr>
            <p:ph type="sldNum" sz="quarter" idx="5"/>
          </p:nvPr>
        </p:nvSpPr>
        <p:spPr/>
        <p:txBody>
          <a:bodyPr/>
          <a:lstStyle/>
          <a:p>
            <a:fld id="{309A4F1A-5F51-46F6-8436-3B82E3CE59B3}" type="slidenum">
              <a:rPr lang="fr-FR" smtClean="0"/>
              <a:t>13</a:t>
            </a:fld>
            <a:endParaRPr lang="fr-FR"/>
          </a:p>
        </p:txBody>
      </p:sp>
    </p:spTree>
    <p:extLst>
      <p:ext uri="{BB962C8B-B14F-4D97-AF65-F5344CB8AC3E}">
        <p14:creationId xmlns:p14="http://schemas.microsoft.com/office/powerpoint/2010/main" val="27234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7024C-786A-6938-258B-FEB7DFFB2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2101C-FAEE-E9AD-E6C0-0150E2F48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E3E1-B5C9-8F0A-BA9A-68294270DA9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76BB1A04-58F2-F97B-C762-DB2C79A61061}"/>
              </a:ext>
            </a:extLst>
          </p:cNvPr>
          <p:cNvSpPr>
            <a:spLocks noGrp="1"/>
          </p:cNvSpPr>
          <p:nvPr>
            <p:ph type="sldNum" sz="quarter" idx="5"/>
          </p:nvPr>
        </p:nvSpPr>
        <p:spPr/>
        <p:txBody>
          <a:bodyPr/>
          <a:lstStyle/>
          <a:p>
            <a:fld id="{309A4F1A-5F51-46F6-8436-3B82E3CE59B3}" type="slidenum">
              <a:rPr lang="fr-FR" smtClean="0"/>
              <a:t>17</a:t>
            </a:fld>
            <a:endParaRPr lang="fr-FR"/>
          </a:p>
        </p:txBody>
      </p:sp>
    </p:spTree>
    <p:extLst>
      <p:ext uri="{BB962C8B-B14F-4D97-AF65-F5344CB8AC3E}">
        <p14:creationId xmlns:p14="http://schemas.microsoft.com/office/powerpoint/2010/main" val="3129745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1F2A7-3913-4501-1140-47AE0DFB9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91448-8AAB-9501-C6AF-01EB4D500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79B31-9AC1-0BC4-7522-8D257DAF145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AFFA4BD-DDE5-0926-63B1-8B5AE3590628}"/>
              </a:ext>
            </a:extLst>
          </p:cNvPr>
          <p:cNvSpPr>
            <a:spLocks noGrp="1"/>
          </p:cNvSpPr>
          <p:nvPr>
            <p:ph type="sldNum" sz="quarter" idx="5"/>
          </p:nvPr>
        </p:nvSpPr>
        <p:spPr/>
        <p:txBody>
          <a:bodyPr/>
          <a:lstStyle/>
          <a:p>
            <a:fld id="{309A4F1A-5F51-46F6-8436-3B82E3CE59B3}" type="slidenum">
              <a:rPr lang="fr-FR" smtClean="0"/>
              <a:t>18</a:t>
            </a:fld>
            <a:endParaRPr lang="fr-FR"/>
          </a:p>
        </p:txBody>
      </p:sp>
    </p:spTree>
    <p:extLst>
      <p:ext uri="{BB962C8B-B14F-4D97-AF65-F5344CB8AC3E}">
        <p14:creationId xmlns:p14="http://schemas.microsoft.com/office/powerpoint/2010/main" val="258655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81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147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82678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23754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5491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3578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0486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348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680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5424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4886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208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1256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7435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56108"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4" tooltip="PresentationGo!"/>
              </a:rPr>
              <a:t>presentationgo.com</a:t>
            </a:r>
            <a:endParaRPr lang="en-US" sz="1100" dirty="0"/>
          </a:p>
        </p:txBody>
      </p:sp>
    </p:spTree>
    <p:extLst>
      <p:ext uri="{BB962C8B-B14F-4D97-AF65-F5344CB8AC3E}">
        <p14:creationId xmlns:p14="http://schemas.microsoft.com/office/powerpoint/2010/main" val="292238899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price-tag-award-warranty-trailers-374404/"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026" name="Picture 2" descr="HD wallpaper: clear wine glass, fire, flame, red, bottle, black background  | Wallpaper Flare">
            <a:extLst>
              <a:ext uri="{FF2B5EF4-FFF2-40B4-BE49-F238E27FC236}">
                <a16:creationId xmlns:a16="http://schemas.microsoft.com/office/drawing/2014/main" id="{E3B4123D-E9FB-23EC-7EE2-CC24EECD3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91" t="29095" b="18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2433CC7-DF57-83E2-D015-F840588958E8}"/>
              </a:ext>
            </a:extLst>
          </p:cNvPr>
          <p:cNvSpPr>
            <a:spLocks noGrp="1"/>
          </p:cNvSpPr>
          <p:nvPr>
            <p:ph type="ctrTitle"/>
          </p:nvPr>
        </p:nvSpPr>
        <p:spPr>
          <a:xfrm>
            <a:off x="286506" y="603315"/>
            <a:ext cx="5649211" cy="3685731"/>
          </a:xfrm>
        </p:spPr>
        <p:txBody>
          <a:bodyPr anchor="t">
            <a:normAutofit/>
          </a:bodyPr>
          <a:lstStyle/>
          <a:p>
            <a:pPr algn="l"/>
            <a:r>
              <a:rPr lang="fr-FR" sz="5100">
                <a:latin typeface="Trebuchet MS" panose="020B0603020202020204" pitchFamily="34" charset="0"/>
              </a:rPr>
              <a:t>LE VIN SUR LE MARCHE AMERICAIN : Prédiction de prix du Pinot Noir</a:t>
            </a:r>
          </a:p>
        </p:txBody>
      </p:sp>
      <p:sp>
        <p:nvSpPr>
          <p:cNvPr id="3" name="Subtitle 2">
            <a:extLst>
              <a:ext uri="{FF2B5EF4-FFF2-40B4-BE49-F238E27FC236}">
                <a16:creationId xmlns:a16="http://schemas.microsoft.com/office/drawing/2014/main" id="{7EFB937B-319E-D16E-17D4-A98AD6F95B55}"/>
              </a:ext>
            </a:extLst>
          </p:cNvPr>
          <p:cNvSpPr>
            <a:spLocks noGrp="1"/>
          </p:cNvSpPr>
          <p:nvPr>
            <p:ph type="subTitle" idx="1"/>
          </p:nvPr>
        </p:nvSpPr>
        <p:spPr>
          <a:xfrm>
            <a:off x="286507" y="4437176"/>
            <a:ext cx="4007587" cy="1290807"/>
          </a:xfrm>
        </p:spPr>
        <p:txBody>
          <a:bodyPr anchor="ctr">
            <a:normAutofit/>
          </a:bodyPr>
          <a:lstStyle/>
          <a:p>
            <a:pPr algn="l"/>
            <a:r>
              <a:rPr lang="fr-FR" sz="2200" b="1">
                <a:latin typeface="Trebuchet MS" panose="020B0603020202020204" pitchFamily="34" charset="0"/>
              </a:rPr>
              <a:t>Client: Domaine des Croix</a:t>
            </a:r>
          </a:p>
          <a:p>
            <a:pPr algn="l"/>
            <a:r>
              <a:rPr lang="fr-FR" sz="2200">
                <a:latin typeface="Trebuchet MS" panose="020B0603020202020204" pitchFamily="34" charset="0"/>
              </a:rPr>
              <a:t>Data Analyst: Aurélie GABU</a:t>
            </a:r>
            <a:endParaRPr lang="fr-FR" sz="2200" dirty="0">
              <a:latin typeface="Trebuchet MS" panose="020B0603020202020204" pitchFamily="34" charset="0"/>
            </a:endParaRPr>
          </a:p>
        </p:txBody>
      </p:sp>
    </p:spTree>
    <p:extLst>
      <p:ext uri="{BB962C8B-B14F-4D97-AF65-F5344CB8AC3E}">
        <p14:creationId xmlns:p14="http://schemas.microsoft.com/office/powerpoint/2010/main" val="40835070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1" nodeType="withEffect">
                                  <p:stCondLst>
                                    <p:cond delay="250"/>
                                  </p:stCondLst>
                                  <p:iterate>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C3705A-00EA-04B2-E64D-86AEC5C52B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87BE79-398D-ECCC-529E-24B4F8DD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ligned corks below red graph">
            <a:extLst>
              <a:ext uri="{FF2B5EF4-FFF2-40B4-BE49-F238E27FC236}">
                <a16:creationId xmlns:a16="http://schemas.microsoft.com/office/drawing/2014/main" id="{3CFBAFEA-CEA8-B7B3-7ED8-2D521D4BF4F6}"/>
              </a:ext>
            </a:extLst>
          </p:cNvPr>
          <p:cNvPicPr>
            <a:picLocks noGrp="1" noChangeAspect="1"/>
          </p:cNvPicPr>
          <p:nvPr>
            <p:ph sz="half" idx="1"/>
          </p:nvPr>
        </p:nvPicPr>
        <p:blipFill>
          <a:blip r:embed="rId3"/>
          <a:srcRect l="4534"/>
          <a:stretch/>
        </p:blipFill>
        <p:spPr>
          <a:xfrm>
            <a:off x="20" y="10"/>
            <a:ext cx="4910308" cy="6857990"/>
          </a:xfrm>
          <a:prstGeom prst="rect">
            <a:avLst/>
          </a:prstGeom>
        </p:spPr>
      </p:pic>
      <p:sp>
        <p:nvSpPr>
          <p:cNvPr id="2" name="Title 1">
            <a:extLst>
              <a:ext uri="{FF2B5EF4-FFF2-40B4-BE49-F238E27FC236}">
                <a16:creationId xmlns:a16="http://schemas.microsoft.com/office/drawing/2014/main" id="{48447645-C94B-DF0A-DDE8-37256F2E70D1}"/>
              </a:ext>
            </a:extLst>
          </p:cNvPr>
          <p:cNvSpPr>
            <a:spLocks noGrp="1"/>
          </p:cNvSpPr>
          <p:nvPr>
            <p:ph type="title"/>
          </p:nvPr>
        </p:nvSpPr>
        <p:spPr>
          <a:xfrm>
            <a:off x="5568536" y="603504"/>
            <a:ext cx="6308831" cy="1527048"/>
          </a:xfrm>
        </p:spPr>
        <p:txBody>
          <a:bodyPr vert="horz" lIns="91440" tIns="45720" rIns="91440" bIns="45720" rtlCol="0" anchor="ctr">
            <a:normAutofit/>
          </a:bodyPr>
          <a:lstStyle/>
          <a:p>
            <a:r>
              <a:rPr lang="fr-FR" dirty="0">
                <a:latin typeface="Trebuchet MS" panose="020B0603020202020204" pitchFamily="34" charset="0"/>
              </a:rPr>
              <a:t>Analyse du m</a:t>
            </a:r>
            <a:r>
              <a:rPr lang="fr-FR" b="1" kern="1200" dirty="0">
                <a:solidFill>
                  <a:schemeClr val="tx1"/>
                </a:solidFill>
                <a:latin typeface="Trebuchet MS" panose="020B0603020202020204" pitchFamily="34" charset="0"/>
              </a:rPr>
              <a:t>illésime et des variétés</a:t>
            </a:r>
            <a:endParaRPr lang="en-US" b="1" kern="1200" dirty="0">
              <a:solidFill>
                <a:schemeClr val="tx1"/>
              </a:solidFill>
              <a:latin typeface="Trebuchet MS" panose="020B0603020202020204" pitchFamily="34" charset="0"/>
            </a:endParaRPr>
          </a:p>
        </p:txBody>
      </p:sp>
      <p:sp>
        <p:nvSpPr>
          <p:cNvPr id="11" name="Rectangle 2">
            <a:extLst>
              <a:ext uri="{FF2B5EF4-FFF2-40B4-BE49-F238E27FC236}">
                <a16:creationId xmlns:a16="http://schemas.microsoft.com/office/drawing/2014/main" id="{A3BCE5DE-3C0A-33D4-FC69-ECC2D9594669}"/>
              </a:ext>
            </a:extLst>
          </p:cNvPr>
          <p:cNvSpPr>
            <a:spLocks noGrp="1" noChangeArrowheads="1"/>
          </p:cNvSpPr>
          <p:nvPr>
            <p:ph sz="half" idx="2"/>
          </p:nvPr>
        </p:nvSpPr>
        <p:spPr bwMode="auto">
          <a:xfrm>
            <a:off x="5568537" y="1855166"/>
            <a:ext cx="6436237" cy="447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600" b="1" dirty="0">
                <a:latin typeface="Trebuchet MS" panose="020B0603020202020204" pitchFamily="34" charset="0"/>
                <a:cs typeface="Arial" panose="020B0604020202020204" pitchFamily="34" charset="0"/>
              </a:rPr>
              <a:t>Variétés Populaires :</a:t>
            </a:r>
            <a:r>
              <a:rPr lang="fr-FR" sz="1600" dirty="0">
                <a:latin typeface="Trebuchet MS" panose="020B0603020202020204" pitchFamily="34" charset="0"/>
                <a:cs typeface="Arial" panose="020B0604020202020204" pitchFamily="34" charset="0"/>
              </a:rPr>
              <a:t> </a:t>
            </a:r>
          </a:p>
          <a:p>
            <a:pPr lvl="1" algn="just" eaLnBrk="0" fontAlgn="base" hangingPunct="0">
              <a:lnSpc>
                <a:spcPct val="150000"/>
              </a:lnSpc>
              <a:spcBef>
                <a:spcPct val="0"/>
              </a:spcBef>
              <a:spcAft>
                <a:spcPct val="0"/>
              </a:spcAft>
              <a:buFont typeface="Wingdings" panose="05000000000000000000" pitchFamily="2" charset="2"/>
              <a:buChar char="§"/>
            </a:pPr>
            <a:r>
              <a:rPr lang="fr-FR" sz="1600" b="1" dirty="0">
                <a:latin typeface="Trebuchet MS" panose="020B0603020202020204" pitchFamily="34" charset="0"/>
                <a:cs typeface="Arial" panose="020B0604020202020204" pitchFamily="34" charset="0"/>
              </a:rPr>
              <a:t>Pinot Noir (</a:t>
            </a:r>
            <a:r>
              <a:rPr lang="fr-FR" sz="1600" dirty="0">
                <a:latin typeface="Trebuchet MS" panose="020B0603020202020204" pitchFamily="34" charset="0"/>
                <a:cs typeface="Arial" panose="020B0604020202020204" pitchFamily="34" charset="0"/>
              </a:rPr>
              <a:t>13 259 bouteilles, </a:t>
            </a:r>
            <a:r>
              <a:rPr lang="fr-FR" sz="1600" b="1" dirty="0">
                <a:latin typeface="Trebuchet MS" panose="020B0603020202020204" pitchFamily="34" charset="0"/>
                <a:cs typeface="Arial" panose="020B0604020202020204" pitchFamily="34" charset="0"/>
              </a:rPr>
              <a:t>89,41 points,</a:t>
            </a:r>
            <a:r>
              <a:rPr lang="fr-FR" sz="1600" dirty="0">
                <a:latin typeface="Trebuchet MS" panose="020B0603020202020204" pitchFamily="34" charset="0"/>
                <a:cs typeface="Arial" panose="020B0604020202020204" pitchFamily="34" charset="0"/>
              </a:rPr>
              <a:t> </a:t>
            </a:r>
            <a:r>
              <a:rPr lang="fr-FR" sz="1600" b="1" dirty="0">
                <a:latin typeface="Trebuchet MS" panose="020B0603020202020204" pitchFamily="34" charset="0"/>
                <a:cs typeface="Arial" panose="020B0604020202020204" pitchFamily="34" charset="0"/>
              </a:rPr>
              <a:t>42,37 €</a:t>
            </a:r>
            <a:r>
              <a:rPr lang="fr-FR" sz="1600" dirty="0">
                <a:latin typeface="Trebuchet MS" panose="020B0603020202020204" pitchFamily="34" charset="0"/>
                <a:cs typeface="Arial" panose="020B0604020202020204" pitchFamily="34" charset="0"/>
              </a:rPr>
              <a:t> en moyenne). </a:t>
            </a:r>
            <a:r>
              <a:rPr kumimoji="0" lang="fr-FR" altLang="fr-FR" sz="1600" b="1" i="0" u="none" strike="noStrike" cap="none" normalizeH="0" baseline="0" dirty="0">
                <a:ln>
                  <a:noFill/>
                </a:ln>
                <a:solidFill>
                  <a:schemeClr val="tx1"/>
                </a:solidFill>
                <a:effectLst/>
                <a:latin typeface="Trebuchet MS" panose="020B0603020202020204" pitchFamily="34" charset="0"/>
                <a:cs typeface="Arial" panose="020B0604020202020204" pitchFamily="34" charset="0"/>
              </a:rPr>
              <a:t>Chardonnay </a:t>
            </a:r>
            <a:r>
              <a:rPr lang="fr-FR" sz="1600" b="1" dirty="0">
                <a:latin typeface="Trebuchet MS" panose="020B0603020202020204" pitchFamily="34" charset="0"/>
                <a:cs typeface="Arial" panose="020B0604020202020204" pitchFamily="34" charset="0"/>
              </a:rPr>
              <a:t>(</a:t>
            </a:r>
            <a:r>
              <a:rPr lang="fr-FR" sz="1600" dirty="0">
                <a:latin typeface="Trebuchet MS" panose="020B0603020202020204" pitchFamily="34" charset="0"/>
                <a:cs typeface="Arial" panose="020B0604020202020204" pitchFamily="34" charset="0"/>
              </a:rPr>
              <a:t>11 752 bouteilles, </a:t>
            </a:r>
            <a:r>
              <a:rPr lang="fr-FR" sz="1600" b="1" dirty="0">
                <a:latin typeface="Trebuchet MS" panose="020B0603020202020204" pitchFamily="34" charset="0"/>
                <a:cs typeface="Arial" panose="020B0604020202020204" pitchFamily="34" charset="0"/>
              </a:rPr>
              <a:t>88,34 points,</a:t>
            </a:r>
            <a:r>
              <a:rPr lang="fr-FR" sz="1600" dirty="0">
                <a:latin typeface="Trebuchet MS" panose="020B0603020202020204" pitchFamily="34" charset="0"/>
                <a:cs typeface="Arial" panose="020B0604020202020204" pitchFamily="34" charset="0"/>
              </a:rPr>
              <a:t> </a:t>
            </a:r>
            <a:r>
              <a:rPr lang="fr-FR" sz="1600" b="1" dirty="0">
                <a:latin typeface="Trebuchet MS" panose="020B0603020202020204" pitchFamily="34" charset="0"/>
                <a:cs typeface="Arial" panose="020B0604020202020204" pitchFamily="34" charset="0"/>
              </a:rPr>
              <a:t>34,65 €</a:t>
            </a:r>
            <a:r>
              <a:rPr lang="fr-FR" sz="1600" dirty="0">
                <a:latin typeface="Trebuchet MS" panose="020B0603020202020204" pitchFamily="34" charset="0"/>
                <a:cs typeface="Arial" panose="020B0604020202020204" pitchFamily="34" charset="0"/>
              </a:rPr>
              <a:t> en moyenne). </a:t>
            </a:r>
            <a:endParaRPr kumimoji="0" lang="fr-FR" altLang="fr-FR" sz="1600" b="1" i="0" u="none" strike="noStrike" cap="none" normalizeH="0" baseline="0" dirty="0">
              <a:ln>
                <a:noFill/>
              </a:ln>
              <a:solidFill>
                <a:schemeClr val="tx1"/>
              </a:solidFill>
              <a:effectLst/>
              <a:latin typeface="Trebuchet MS" panose="020B0603020202020204" pitchFamily="34" charset="0"/>
              <a:cs typeface="Arial" panose="020B0604020202020204" pitchFamily="34" charset="0"/>
            </a:endParaRPr>
          </a:p>
          <a:p>
            <a:pPr lvl="1" algn="just" eaLnBrk="0" fontAlgn="base" hangingPunct="0">
              <a:lnSpc>
                <a:spcPct val="150000"/>
              </a:lnSpc>
              <a:spcBef>
                <a:spcPct val="0"/>
              </a:spcBef>
              <a:spcAft>
                <a:spcPct val="0"/>
              </a:spcAft>
              <a:buFont typeface="Wingdings" panose="05000000000000000000" pitchFamily="2" charset="2"/>
              <a:buChar char="§"/>
            </a:pPr>
            <a:r>
              <a:rPr lang="fr-FR" altLang="fr-FR" sz="1600" b="1" dirty="0">
                <a:latin typeface="Trebuchet MS" panose="020B0603020202020204" pitchFamily="34" charset="0"/>
                <a:cs typeface="Arial" panose="020B0604020202020204" pitchFamily="34" charset="0"/>
              </a:rPr>
              <a:t>Cabernet Sauvignon </a:t>
            </a:r>
            <a:r>
              <a:rPr lang="fr-FR" sz="1600" b="1" dirty="0">
                <a:latin typeface="Trebuchet MS" panose="020B0603020202020204" pitchFamily="34" charset="0"/>
                <a:cs typeface="Arial" panose="020B0604020202020204" pitchFamily="34" charset="0"/>
              </a:rPr>
              <a:t>(</a:t>
            </a:r>
            <a:r>
              <a:rPr lang="fr-FR" sz="1600" dirty="0">
                <a:latin typeface="Trebuchet MS" panose="020B0603020202020204" pitchFamily="34" charset="0"/>
                <a:cs typeface="Arial" panose="020B0604020202020204" pitchFamily="34" charset="0"/>
              </a:rPr>
              <a:t>9 472 bouteilles, </a:t>
            </a:r>
            <a:r>
              <a:rPr lang="fr-FR" sz="1600" b="1" dirty="0">
                <a:latin typeface="Trebuchet MS" panose="020B0603020202020204" pitchFamily="34" charset="0"/>
                <a:cs typeface="Arial" panose="020B0604020202020204" pitchFamily="34" charset="0"/>
              </a:rPr>
              <a:t>88,61 points,</a:t>
            </a:r>
            <a:r>
              <a:rPr lang="fr-FR" sz="1600" dirty="0">
                <a:latin typeface="Trebuchet MS" panose="020B0603020202020204" pitchFamily="34" charset="0"/>
                <a:cs typeface="Arial" panose="020B0604020202020204" pitchFamily="34" charset="0"/>
              </a:rPr>
              <a:t> </a:t>
            </a:r>
            <a:r>
              <a:rPr lang="fr-FR" sz="1600" b="1" dirty="0">
                <a:latin typeface="Trebuchet MS" panose="020B0603020202020204" pitchFamily="34" charset="0"/>
                <a:cs typeface="Arial" panose="020B0604020202020204" pitchFamily="34" charset="0"/>
              </a:rPr>
              <a:t>45,57 €</a:t>
            </a:r>
            <a:r>
              <a:rPr lang="fr-FR" sz="1600" dirty="0">
                <a:latin typeface="Trebuchet MS" panose="020B0603020202020204" pitchFamily="34" charset="0"/>
                <a:cs typeface="Arial" panose="020B0604020202020204" pitchFamily="34" charset="0"/>
              </a:rPr>
              <a:t> en moyenne). </a:t>
            </a:r>
            <a:endParaRPr kumimoji="0" lang="fr-FR" altLang="fr-FR" sz="1600" b="1" i="0" u="none" strike="noStrike" cap="none" normalizeH="0" baseline="0" dirty="0">
              <a:ln>
                <a:noFill/>
              </a:ln>
              <a:solidFill>
                <a:schemeClr val="tx1"/>
              </a:solidFill>
              <a:effectLst/>
              <a:latin typeface="Trebuchet MS" panose="020B0603020202020204" pitchFamily="34" charset="0"/>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600" b="1" dirty="0">
                <a:latin typeface="Trebuchet MS" panose="020B0603020202020204" pitchFamily="34" charset="0"/>
                <a:cs typeface="Arial" panose="020B0604020202020204" pitchFamily="34" charset="0"/>
              </a:rPr>
              <a:t>Rapport Qualité-Prix </a:t>
            </a:r>
            <a:r>
              <a:rPr lang="fr-FR" sz="1600" dirty="0">
                <a:latin typeface="Trebuchet MS" panose="020B0603020202020204" pitchFamily="34" charset="0"/>
                <a:cs typeface="Arial" panose="020B0604020202020204" pitchFamily="34" charset="0"/>
              </a:rPr>
              <a:t>mesurant l’attractivité des variétés (</a:t>
            </a:r>
            <a:r>
              <a:rPr lang="fr-FR" sz="1600" b="1" dirty="0">
                <a:latin typeface="Trebuchet MS" panose="020B0603020202020204" pitchFamily="34" charset="0"/>
                <a:cs typeface="Arial" panose="020B0604020202020204" pitchFamily="34" charset="0"/>
              </a:rPr>
              <a:t>Pinot Noir &gt; 2,11</a:t>
            </a:r>
            <a:r>
              <a:rPr lang="fr-FR" sz="1600" dirty="0">
                <a:latin typeface="Trebuchet MS" panose="020B0603020202020204" pitchFamily="34" charset="0"/>
                <a:cs typeface="Arial" panose="020B0604020202020204" pitchFamily="34" charset="0"/>
              </a:rPr>
              <a:t>)</a:t>
            </a:r>
            <a:r>
              <a:rPr kumimoji="0" lang="fr-FR" altLang="fr-FR" sz="1600" b="0" i="0" u="none" strike="noStrike" cap="none" normalizeH="0" baseline="0" dirty="0">
                <a:ln>
                  <a:noFill/>
                </a:ln>
                <a:solidFill>
                  <a:schemeClr val="tx1"/>
                </a:solidFill>
                <a:effectLst/>
                <a:latin typeface="Trebuchet MS" panose="020B0603020202020204" pitchFamily="34" charset="0"/>
                <a:cs typeface="Arial" panose="020B0604020202020204" pitchFamily="34" charset="0"/>
              </a:rPr>
              <a:t>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600" b="1" i="0" u="none" strike="noStrike" cap="none" normalizeH="0" baseline="0" dirty="0">
                <a:ln>
                  <a:noFill/>
                </a:ln>
                <a:solidFill>
                  <a:schemeClr val="tx1"/>
                </a:solidFill>
                <a:effectLst/>
                <a:latin typeface="Trebuchet MS" panose="020B0603020202020204" pitchFamily="34" charset="0"/>
                <a:cs typeface="Arial" panose="020B0604020202020204" pitchFamily="34" charset="0"/>
              </a:rPr>
              <a:t>Relation entre notes </a:t>
            </a:r>
            <a:r>
              <a:rPr lang="fr-FR" altLang="fr-FR" sz="1600" b="1" dirty="0">
                <a:latin typeface="Trebuchet MS" panose="020B0603020202020204" pitchFamily="34" charset="0"/>
                <a:cs typeface="Arial" panose="020B0604020202020204" pitchFamily="34" charset="0"/>
              </a:rPr>
              <a:t>des œnologues et quantités référencées</a:t>
            </a:r>
            <a:r>
              <a:rPr lang="fr-FR" altLang="fr-FR" sz="1600" dirty="0">
                <a:latin typeface="Trebuchet MS" panose="020B0603020202020204" pitchFamily="34" charset="0"/>
                <a:cs typeface="Arial" panose="020B0604020202020204" pitchFamily="34" charset="0"/>
              </a:rPr>
              <a:t>: les pays ayant les notes les plus élevées sont celles le plus souvent moins référencées &lt;&gt; vins rares, de haute qualité, ou ayant un très mauvais rapport qualité prix?</a:t>
            </a:r>
            <a:endParaRPr kumimoji="0" lang="fr-FR" altLang="fr-FR" sz="1600" b="0" i="0" u="none" strike="noStrike" cap="none" normalizeH="0" baseline="0" dirty="0">
              <a:ln>
                <a:noFill/>
              </a:ln>
              <a:solidFill>
                <a:schemeClr val="tx1"/>
              </a:solidFill>
              <a:effectLst/>
              <a:latin typeface="Trebuchet MS" panose="020B0603020202020204" pitchFamily="34" charset="0"/>
              <a:cs typeface="Arial" panose="020B0604020202020204" pitchFamily="34" charset="0"/>
            </a:endParaRPr>
          </a:p>
        </p:txBody>
      </p:sp>
    </p:spTree>
    <p:extLst>
      <p:ext uri="{BB962C8B-B14F-4D97-AF65-F5344CB8AC3E}">
        <p14:creationId xmlns:p14="http://schemas.microsoft.com/office/powerpoint/2010/main" val="30731209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D36440C-7C9F-AD70-A0D7-E58EE8D4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0FB8B2-202F-75DB-FC0C-06D6916C7947}"/>
              </a:ext>
            </a:extLst>
          </p:cNvPr>
          <p:cNvPicPr>
            <a:picLocks noChangeAspect="1"/>
          </p:cNvPicPr>
          <p:nvPr/>
        </p:nvPicPr>
        <p:blipFill>
          <a:blip r:embed="rId2"/>
          <a:srcRect t="18928" r="-1" b="10322"/>
          <a:stretch/>
        </p:blipFill>
        <p:spPr>
          <a:xfrm>
            <a:off x="10261966" y="0"/>
            <a:ext cx="1930034" cy="1930034"/>
          </a:xfrm>
          <a:custGeom>
            <a:avLst/>
            <a:gdLst/>
            <a:ahLst/>
            <a:cxnLst/>
            <a:rect l="l" t="t" r="r" b="b"/>
            <a:pathLst>
              <a:path w="6033902" h="6033902">
                <a:moveTo>
                  <a:pt x="3016951" y="0"/>
                </a:moveTo>
                <a:cubicBezTo>
                  <a:pt x="4683167" y="0"/>
                  <a:pt x="6033902" y="1350735"/>
                  <a:pt x="6033902" y="3016951"/>
                </a:cubicBezTo>
                <a:cubicBezTo>
                  <a:pt x="6033902" y="4683167"/>
                  <a:pt x="4683167" y="6033902"/>
                  <a:pt x="3016951" y="6033902"/>
                </a:cubicBezTo>
                <a:cubicBezTo>
                  <a:pt x="1350735" y="6033902"/>
                  <a:pt x="0" y="4683167"/>
                  <a:pt x="0" y="3016951"/>
                </a:cubicBezTo>
                <a:cubicBezTo>
                  <a:pt x="0" y="1350735"/>
                  <a:pt x="1350735" y="0"/>
                  <a:pt x="3016951" y="0"/>
                </a:cubicBezTo>
                <a:close/>
              </a:path>
            </a:pathLst>
          </a:custGeom>
        </p:spPr>
      </p:pic>
      <p:sp>
        <p:nvSpPr>
          <p:cNvPr id="9" name="Title 1">
            <a:extLst>
              <a:ext uri="{FF2B5EF4-FFF2-40B4-BE49-F238E27FC236}">
                <a16:creationId xmlns:a16="http://schemas.microsoft.com/office/drawing/2014/main" id="{DBF1763C-42DB-F41F-6392-0E6549493DED}"/>
              </a:ext>
            </a:extLst>
          </p:cNvPr>
          <p:cNvSpPr txBox="1">
            <a:spLocks/>
          </p:cNvSpPr>
          <p:nvPr/>
        </p:nvSpPr>
        <p:spPr>
          <a:xfrm>
            <a:off x="226741" y="274262"/>
            <a:ext cx="5083662" cy="531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FR" sz="2800" dirty="0">
                <a:solidFill>
                  <a:schemeClr val="accent5"/>
                </a:solidFill>
                <a:latin typeface="Trebuchet MS" panose="020B0603020202020204" pitchFamily="34" charset="0"/>
              </a:rPr>
              <a:t>Conclusion intermédiaire</a:t>
            </a:r>
          </a:p>
        </p:txBody>
      </p:sp>
      <p:sp>
        <p:nvSpPr>
          <p:cNvPr id="10" name="TextBox 9">
            <a:extLst>
              <a:ext uri="{FF2B5EF4-FFF2-40B4-BE49-F238E27FC236}">
                <a16:creationId xmlns:a16="http://schemas.microsoft.com/office/drawing/2014/main" id="{74D01DC4-2DEC-0445-0B16-13FC49322C8E}"/>
              </a:ext>
            </a:extLst>
          </p:cNvPr>
          <p:cNvSpPr txBox="1"/>
          <p:nvPr/>
        </p:nvSpPr>
        <p:spPr>
          <a:xfrm>
            <a:off x="7292092" y="2264331"/>
            <a:ext cx="4670324" cy="2551404"/>
          </a:xfrm>
          <a:prstGeom prst="rect">
            <a:avLst/>
          </a:prstGeom>
          <a:noFill/>
        </p:spPr>
        <p:txBody>
          <a:bodyPr wrap="square">
            <a:spAutoFit/>
          </a:bodyPr>
          <a:lstStyle/>
          <a:p>
            <a:pPr marL="0" indent="0" algn="just">
              <a:lnSpc>
                <a:spcPct val="150000"/>
              </a:lnSpc>
              <a:spcBef>
                <a:spcPts val="0"/>
              </a:spcBef>
              <a:buFont typeface="Arial" panose="020B0604020202020204" pitchFamily="34" charset="0"/>
              <a:buNone/>
            </a:pPr>
            <a:r>
              <a:rPr lang="fr-FR" sz="1200" dirty="0">
                <a:latin typeface="Trebuchet MS" panose="020B0603020202020204" pitchFamily="34" charset="0"/>
              </a:rPr>
              <a:t>Compte tenu des précédentes informations, et des caractéristiques de votre Pinot Noir(note élevée (94 points), millésime 2016 (potentiellement bien noté selon le graphique des millésimes), et de son origine Bourgogne (prestigieuse), le dit vin devrait se positionner dans le segment premium du marché, car note largement supérieure à la moyenne (</a:t>
            </a:r>
            <a:r>
              <a:rPr lang="fr-FR" sz="1200" i="1" dirty="0">
                <a:latin typeface="Trebuchet MS" panose="020B0603020202020204" pitchFamily="34" charset="0"/>
              </a:rPr>
              <a:t>88,4 points</a:t>
            </a:r>
            <a:r>
              <a:rPr lang="fr-FR" sz="1200" dirty="0">
                <a:latin typeface="Trebuchet MS" panose="020B0603020202020204" pitchFamily="34" charset="0"/>
              </a:rPr>
              <a:t>)</a:t>
            </a:r>
          </a:p>
          <a:p>
            <a:pPr marL="0" indent="0" algn="just">
              <a:lnSpc>
                <a:spcPct val="150000"/>
              </a:lnSpc>
              <a:spcBef>
                <a:spcPts val="0"/>
              </a:spcBef>
              <a:buFont typeface="Arial" panose="020B0604020202020204" pitchFamily="34" charset="0"/>
              <a:buNone/>
            </a:pPr>
            <a:endParaRPr lang="fr-FR" sz="1200" dirty="0">
              <a:latin typeface="Trebuchet MS" panose="020B0603020202020204" pitchFamily="34" charset="0"/>
            </a:endParaRPr>
          </a:p>
          <a:p>
            <a:pPr marL="0" indent="0" algn="just">
              <a:lnSpc>
                <a:spcPct val="150000"/>
              </a:lnSpc>
              <a:spcBef>
                <a:spcPts val="0"/>
              </a:spcBef>
              <a:buFont typeface="Arial" panose="020B0604020202020204" pitchFamily="34" charset="0"/>
              <a:buNone/>
            </a:pPr>
            <a:r>
              <a:rPr lang="fr-FR" sz="1200" dirty="0">
                <a:latin typeface="Trebuchet MS" panose="020B0603020202020204" pitchFamily="34" charset="0"/>
              </a:rPr>
              <a:t>Une analyse comparative des Pinots Noirs sur le marché serait donc nécessaire pour établir une fourchette de prix compétitive</a:t>
            </a:r>
          </a:p>
        </p:txBody>
      </p:sp>
      <p:pic>
        <p:nvPicPr>
          <p:cNvPr id="3" name="Picture 2">
            <a:extLst>
              <a:ext uri="{FF2B5EF4-FFF2-40B4-BE49-F238E27FC236}">
                <a16:creationId xmlns:a16="http://schemas.microsoft.com/office/drawing/2014/main" id="{1A0D9ACC-5367-5F67-7680-1B957B5AA63D}"/>
              </a:ext>
            </a:extLst>
          </p:cNvPr>
          <p:cNvPicPr>
            <a:picLocks noChangeAspect="1"/>
          </p:cNvPicPr>
          <p:nvPr/>
        </p:nvPicPr>
        <p:blipFill>
          <a:blip r:embed="rId3"/>
          <a:stretch>
            <a:fillRect/>
          </a:stretch>
        </p:blipFill>
        <p:spPr>
          <a:xfrm>
            <a:off x="157163" y="1080510"/>
            <a:ext cx="6994310" cy="4907335"/>
          </a:xfrm>
          <a:prstGeom prst="rect">
            <a:avLst/>
          </a:prstGeom>
        </p:spPr>
      </p:pic>
    </p:spTree>
    <p:extLst>
      <p:ext uri="{BB962C8B-B14F-4D97-AF65-F5344CB8AC3E}">
        <p14:creationId xmlns:p14="http://schemas.microsoft.com/office/powerpoint/2010/main" val="238940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97B5-BB12-42FC-C9B8-A934954BE1A5}"/>
            </a:ext>
          </a:extLst>
        </p:cNvPr>
        <p:cNvGrpSpPr/>
        <p:nvPr/>
      </p:nvGrpSpPr>
      <p:grpSpPr>
        <a:xfrm>
          <a:off x="0" y="0"/>
          <a:ext cx="0" cy="0"/>
          <a:chOff x="0" y="0"/>
          <a:chExt cx="0" cy="0"/>
        </a:xfrm>
      </p:grpSpPr>
      <p:pic>
        <p:nvPicPr>
          <p:cNvPr id="5" name="Content Placeholder 4" descr="Global inflation crisis.">
            <a:extLst>
              <a:ext uri="{FF2B5EF4-FFF2-40B4-BE49-F238E27FC236}">
                <a16:creationId xmlns:a16="http://schemas.microsoft.com/office/drawing/2014/main" id="{0A68A0EB-EAAD-97EB-5E48-21EC62A067A1}"/>
              </a:ext>
            </a:extLst>
          </p:cNvPr>
          <p:cNvPicPr>
            <a:picLocks noGrp="1" noChangeAspect="1"/>
          </p:cNvPicPr>
          <p:nvPr>
            <p:ph sz="half" idx="1"/>
          </p:nvPr>
        </p:nvPicPr>
        <p:blipFill>
          <a:blip r:embed="rId3"/>
          <a:srcRect l="28621" r="23585" b="-1"/>
          <a:stretch/>
        </p:blipFill>
        <p:spPr>
          <a:xfrm>
            <a:off x="20" y="10"/>
            <a:ext cx="4910308" cy="6857990"/>
          </a:xfrm>
          <a:prstGeom prst="rect">
            <a:avLst/>
          </a:prstGeom>
        </p:spPr>
      </p:pic>
      <p:sp>
        <p:nvSpPr>
          <p:cNvPr id="2" name="Title 1">
            <a:extLst>
              <a:ext uri="{FF2B5EF4-FFF2-40B4-BE49-F238E27FC236}">
                <a16:creationId xmlns:a16="http://schemas.microsoft.com/office/drawing/2014/main" id="{67344C54-4CEA-FECC-5CD0-DC40F8FF43AD}"/>
              </a:ext>
            </a:extLst>
          </p:cNvPr>
          <p:cNvSpPr>
            <a:spLocks noGrp="1"/>
          </p:cNvSpPr>
          <p:nvPr>
            <p:ph type="title"/>
          </p:nvPr>
        </p:nvSpPr>
        <p:spPr>
          <a:xfrm>
            <a:off x="5417575" y="2579788"/>
            <a:ext cx="6449960" cy="1527048"/>
          </a:xfrm>
        </p:spPr>
        <p:txBody>
          <a:bodyPr vert="horz" lIns="91440" tIns="45720" rIns="91440" bIns="45720" rtlCol="0" anchor="ctr">
            <a:normAutofit/>
          </a:bodyPr>
          <a:lstStyle/>
          <a:p>
            <a:r>
              <a:rPr lang="en-US" sz="4800" dirty="0"/>
              <a:t>Analyse comparative</a:t>
            </a:r>
            <a:endParaRPr lang="en-US" sz="4800" b="1" kern="1200" dirty="0">
              <a:solidFill>
                <a:schemeClr val="tx1"/>
              </a:solidFill>
              <a:latin typeface="+mj-lt"/>
              <a:ea typeface="+mj-ea"/>
              <a:cs typeface="+mj-cs"/>
            </a:endParaRPr>
          </a:p>
        </p:txBody>
      </p:sp>
    </p:spTree>
    <p:extLst>
      <p:ext uri="{BB962C8B-B14F-4D97-AF65-F5344CB8AC3E}">
        <p14:creationId xmlns:p14="http://schemas.microsoft.com/office/powerpoint/2010/main" val="20224618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55FF3-3025-0A49-E329-426904D25906}"/>
            </a:ext>
          </a:extLst>
        </p:cNvPr>
        <p:cNvGrpSpPr/>
        <p:nvPr/>
      </p:nvGrpSpPr>
      <p:grpSpPr>
        <a:xfrm>
          <a:off x="0" y="0"/>
          <a:ext cx="0" cy="0"/>
          <a:chOff x="0" y="0"/>
          <a:chExt cx="0" cy="0"/>
        </a:xfrm>
      </p:grpSpPr>
      <p:pic>
        <p:nvPicPr>
          <p:cNvPr id="5" name="Content Placeholder 4" descr="Aligned corks below red graph">
            <a:extLst>
              <a:ext uri="{FF2B5EF4-FFF2-40B4-BE49-F238E27FC236}">
                <a16:creationId xmlns:a16="http://schemas.microsoft.com/office/drawing/2014/main" id="{1B0FEB15-DE5E-D688-753E-A57E23F8FC00}"/>
              </a:ext>
            </a:extLst>
          </p:cNvPr>
          <p:cNvPicPr>
            <a:picLocks noGrp="1" noChangeAspect="1"/>
          </p:cNvPicPr>
          <p:nvPr>
            <p:ph sz="half" idx="1"/>
          </p:nvPr>
        </p:nvPicPr>
        <p:blipFill>
          <a:blip r:embed="rId3"/>
          <a:srcRect l="4534"/>
          <a:stretch/>
        </p:blipFill>
        <p:spPr>
          <a:xfrm>
            <a:off x="20" y="10"/>
            <a:ext cx="4910308" cy="6857990"/>
          </a:xfrm>
          <a:prstGeom prst="rect">
            <a:avLst/>
          </a:prstGeom>
        </p:spPr>
      </p:pic>
      <p:sp>
        <p:nvSpPr>
          <p:cNvPr id="2" name="Title 1">
            <a:extLst>
              <a:ext uri="{FF2B5EF4-FFF2-40B4-BE49-F238E27FC236}">
                <a16:creationId xmlns:a16="http://schemas.microsoft.com/office/drawing/2014/main" id="{46CFE4E1-C81C-C91B-6122-5F60EE7180DC}"/>
              </a:ext>
            </a:extLst>
          </p:cNvPr>
          <p:cNvSpPr>
            <a:spLocks noGrp="1"/>
          </p:cNvSpPr>
          <p:nvPr>
            <p:ph type="title"/>
          </p:nvPr>
        </p:nvSpPr>
        <p:spPr>
          <a:xfrm>
            <a:off x="4916132" y="603504"/>
            <a:ext cx="7197212" cy="1527048"/>
          </a:xfrm>
        </p:spPr>
        <p:txBody>
          <a:bodyPr vert="horz" lIns="91440" tIns="45720" rIns="91440" bIns="45720" rtlCol="0" anchor="ctr">
            <a:normAutofit/>
          </a:bodyPr>
          <a:lstStyle/>
          <a:p>
            <a:r>
              <a:rPr lang="fr-FR" b="1" kern="1200" dirty="0">
                <a:solidFill>
                  <a:schemeClr val="tx1"/>
                </a:solidFill>
                <a:latin typeface="Trebuchet MS" panose="020B0603020202020204" pitchFamily="34" charset="0"/>
              </a:rPr>
              <a:t>Focus Bourgogne et Pinot Noir</a:t>
            </a:r>
            <a:endParaRPr lang="en-US" b="1" kern="1200" dirty="0">
              <a:solidFill>
                <a:schemeClr val="tx1"/>
              </a:solidFill>
              <a:latin typeface="Trebuchet MS" panose="020B0603020202020204" pitchFamily="34" charset="0"/>
            </a:endParaRPr>
          </a:p>
        </p:txBody>
      </p:sp>
      <p:sp>
        <p:nvSpPr>
          <p:cNvPr id="11" name="Rectangle 2">
            <a:extLst>
              <a:ext uri="{FF2B5EF4-FFF2-40B4-BE49-F238E27FC236}">
                <a16:creationId xmlns:a16="http://schemas.microsoft.com/office/drawing/2014/main" id="{A2211558-7BAF-B40B-ECB2-C39EFFBD2992}"/>
              </a:ext>
            </a:extLst>
          </p:cNvPr>
          <p:cNvSpPr>
            <a:spLocks noGrp="1" noChangeArrowheads="1"/>
          </p:cNvSpPr>
          <p:nvPr>
            <p:ph sz="half" idx="2"/>
          </p:nvPr>
        </p:nvSpPr>
        <p:spPr bwMode="auto">
          <a:xfrm>
            <a:off x="5568537" y="1756615"/>
            <a:ext cx="6436237" cy="485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600" dirty="0">
                <a:latin typeface="Trebuchet MS" panose="020B0603020202020204" pitchFamily="34" charset="0"/>
              </a:rPr>
              <a:t>Vins de </a:t>
            </a:r>
            <a:r>
              <a:rPr lang="fr-FR" sz="1600" b="1" dirty="0">
                <a:latin typeface="Trebuchet MS" panose="020B0603020202020204" pitchFamily="34" charset="0"/>
              </a:rPr>
              <a:t>Bourgogne</a:t>
            </a:r>
            <a:r>
              <a:rPr lang="fr-FR" sz="1600" dirty="0">
                <a:latin typeface="Trebuchet MS" panose="020B0603020202020204" pitchFamily="34" charset="0"/>
              </a:rPr>
              <a:t> de </a:t>
            </a:r>
            <a:r>
              <a:rPr lang="fr-FR" sz="1600" b="1" dirty="0">
                <a:latin typeface="Trebuchet MS" panose="020B0603020202020204" pitchFamily="34" charset="0"/>
              </a:rPr>
              <a:t>haute qualité</a:t>
            </a:r>
            <a:r>
              <a:rPr kumimoji="0" lang="fr-FR" altLang="fr-FR" sz="1600" b="1" i="0" u="none" strike="noStrike" cap="none" normalizeH="0" baseline="0" dirty="0">
                <a:ln>
                  <a:noFill/>
                </a:ln>
                <a:solidFill>
                  <a:schemeClr val="tx1"/>
                </a:solidFill>
                <a:effectLst/>
                <a:latin typeface="Trebuchet MS" panose="020B0603020202020204" pitchFamily="34" charset="0"/>
              </a:rPr>
              <a:t> :</a:t>
            </a:r>
            <a:r>
              <a:rPr kumimoji="0" lang="fr-FR" altLang="fr-FR" sz="1600" b="0" i="0" u="none" strike="noStrike" cap="none" normalizeH="0" baseline="0" dirty="0">
                <a:ln>
                  <a:noFill/>
                </a:ln>
                <a:solidFill>
                  <a:schemeClr val="tx1"/>
                </a:solidFill>
                <a:effectLst/>
                <a:latin typeface="Trebuchet MS" panose="020B0603020202020204" pitchFamily="34" charset="0"/>
              </a:rPr>
              <a:t> </a:t>
            </a:r>
            <a:r>
              <a:rPr lang="fr-FR" sz="1600" dirty="0">
                <a:latin typeface="Trebuchet MS" panose="020B0603020202020204" pitchFamily="34" charset="0"/>
              </a:rPr>
              <a:t>concentration de vins bien notés (</a:t>
            </a:r>
            <a:r>
              <a:rPr lang="fr-FR" sz="1600" b="1" dirty="0">
                <a:latin typeface="Trebuchet MS" panose="020B0603020202020204" pitchFamily="34" charset="0"/>
              </a:rPr>
              <a:t>90-95 points</a:t>
            </a:r>
            <a:r>
              <a:rPr lang="fr-FR" sz="1600" dirty="0">
                <a:latin typeface="Trebuchet MS" panose="020B0603020202020204" pitchFamily="34" charset="0"/>
              </a:rPr>
              <a:t>) dans les classes de prix plus élevées (</a:t>
            </a:r>
            <a:r>
              <a:rPr lang="fr-FR" sz="1600" i="1" dirty="0">
                <a:latin typeface="Trebuchet MS" panose="020B0603020202020204" pitchFamily="34" charset="0"/>
              </a:rPr>
              <a:t>201-500 € et 501-1000 €</a:t>
            </a:r>
            <a:r>
              <a:rPr lang="fr-FR" sz="1600" dirty="0">
                <a:latin typeface="Trebuchet MS" panose="020B0603020202020204" pitchFamily="34" charset="0"/>
              </a:rPr>
              <a:t>)</a:t>
            </a:r>
            <a:endParaRPr kumimoji="0" lang="fr-FR" altLang="fr-FR" sz="1600" b="0" i="0" u="none" strike="noStrike" cap="none" normalizeH="0" baseline="0" dirty="0">
              <a:ln>
                <a:noFill/>
              </a:ln>
              <a:solidFill>
                <a:schemeClr val="tx1"/>
              </a:solidFill>
              <a:effectLst/>
              <a:latin typeface="Trebuchet MS" panose="020B0603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600" b="1" i="0" u="none" strike="noStrike" cap="none" normalizeH="0" baseline="0" dirty="0">
                <a:ln>
                  <a:noFill/>
                </a:ln>
                <a:solidFill>
                  <a:schemeClr val="tx1"/>
                </a:solidFill>
                <a:effectLst/>
                <a:latin typeface="Trebuchet MS" panose="020B0603020202020204" pitchFamily="34" charset="0"/>
              </a:rPr>
              <a:t>Pinot Noir de Bourgogne – variété premium:</a:t>
            </a:r>
            <a:r>
              <a:rPr kumimoji="0" lang="fr-FR" altLang="fr-FR" sz="1600" b="0" i="0" u="none" strike="noStrike" cap="none" normalizeH="0" baseline="0" dirty="0">
                <a:ln>
                  <a:noFill/>
                </a:ln>
                <a:solidFill>
                  <a:schemeClr val="tx1"/>
                </a:solidFill>
                <a:effectLst/>
                <a:latin typeface="Trebuchet MS" panose="020B0603020202020204" pitchFamily="34" charset="0"/>
              </a:rPr>
              <a:t> </a:t>
            </a:r>
            <a:r>
              <a:rPr kumimoji="0" lang="fr-FR" altLang="fr-FR" sz="1600" b="1" i="0" u="none" strike="noStrike" cap="none" normalizeH="0" baseline="0" dirty="0">
                <a:ln>
                  <a:noFill/>
                </a:ln>
                <a:solidFill>
                  <a:schemeClr val="tx1"/>
                </a:solidFill>
                <a:effectLst/>
                <a:latin typeface="Trebuchet MS" panose="020B0603020202020204" pitchFamily="34" charset="0"/>
              </a:rPr>
              <a:t>Populaire</a:t>
            </a:r>
            <a:r>
              <a:rPr kumimoji="0" lang="fr-FR" altLang="fr-FR" sz="1600" b="0" i="0" u="none" strike="noStrike" cap="none" normalizeH="0" baseline="0" dirty="0">
                <a:ln>
                  <a:noFill/>
                </a:ln>
                <a:solidFill>
                  <a:schemeClr val="tx1"/>
                </a:solidFill>
                <a:effectLst/>
                <a:latin typeface="Trebuchet MS" panose="020B0603020202020204" pitchFamily="34" charset="0"/>
              </a:rPr>
              <a:t>, </a:t>
            </a:r>
            <a:r>
              <a:rPr kumimoji="0" lang="fr-FR" altLang="fr-FR" sz="1600" b="1" i="0" u="none" strike="noStrike" cap="none" normalizeH="0" baseline="0" dirty="0">
                <a:ln>
                  <a:noFill/>
                </a:ln>
                <a:solidFill>
                  <a:schemeClr val="tx1"/>
                </a:solidFill>
                <a:effectLst/>
                <a:latin typeface="Trebuchet MS" panose="020B0603020202020204" pitchFamily="34" charset="0"/>
              </a:rPr>
              <a:t>72,03 </a:t>
            </a:r>
            <a:r>
              <a:rPr lang="fr-FR" sz="1600" b="1" dirty="0">
                <a:latin typeface="Trebuchet MS" panose="020B0603020202020204" pitchFamily="34" charset="0"/>
              </a:rPr>
              <a:t>€</a:t>
            </a:r>
            <a:r>
              <a:rPr kumimoji="0" lang="fr-FR" altLang="fr-FR" sz="1600" b="1" i="0" u="none" strike="noStrike" cap="none" normalizeH="0" baseline="0" dirty="0">
                <a:ln>
                  <a:noFill/>
                </a:ln>
                <a:solidFill>
                  <a:schemeClr val="tx1"/>
                </a:solidFill>
                <a:effectLst/>
                <a:latin typeface="Trebuchet MS" panose="020B0603020202020204" pitchFamily="34" charset="0"/>
              </a:rPr>
              <a:t> </a:t>
            </a:r>
            <a:r>
              <a:rPr kumimoji="0" lang="fr-FR" altLang="fr-FR" sz="1600" b="0" i="0" u="none" strike="noStrike" cap="none" normalizeH="0" baseline="0" dirty="0">
                <a:ln>
                  <a:noFill/>
                </a:ln>
                <a:solidFill>
                  <a:schemeClr val="tx1"/>
                </a:solidFill>
                <a:effectLst/>
                <a:latin typeface="Trebuchet MS" panose="020B0603020202020204" pitchFamily="34" charset="0"/>
              </a:rPr>
              <a:t>, note de </a:t>
            </a:r>
            <a:r>
              <a:rPr lang="fr-FR" sz="1600" b="1" dirty="0">
                <a:latin typeface="Trebuchet MS" panose="020B0603020202020204" pitchFamily="34" charset="0"/>
              </a:rPr>
              <a:t>90,29</a:t>
            </a:r>
            <a:r>
              <a:rPr kumimoji="0" lang="fr-FR" altLang="fr-FR" sz="1600" b="0" i="0" u="none" strike="noStrike" cap="none" normalizeH="0" baseline="0" dirty="0">
                <a:ln>
                  <a:noFill/>
                </a:ln>
                <a:solidFill>
                  <a:schemeClr val="tx1"/>
                </a:solidFill>
                <a:effectLst/>
                <a:latin typeface="Trebuchet MS" panose="020B0603020202020204" pitchFamily="34" charset="0"/>
              </a:rPr>
              <a:t>.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600" dirty="0">
                <a:latin typeface="Trebuchet MS" panose="020B0603020202020204" pitchFamily="34" charset="0"/>
              </a:rPr>
              <a:t>Rapport </a:t>
            </a:r>
            <a:r>
              <a:rPr lang="fr-FR" sz="1600" b="1" dirty="0">
                <a:latin typeface="Trebuchet MS" panose="020B0603020202020204" pitchFamily="34" charset="0"/>
              </a:rPr>
              <a:t>qualité-prix</a:t>
            </a:r>
            <a:r>
              <a:rPr lang="fr-FR" sz="1600" dirty="0">
                <a:latin typeface="Trebuchet MS" panose="020B0603020202020204" pitchFamily="34" charset="0"/>
              </a:rPr>
              <a:t> du Pinot Noir (</a:t>
            </a:r>
            <a:r>
              <a:rPr lang="fr-FR" sz="1600" b="1" dirty="0">
                <a:latin typeface="Trebuchet MS" panose="020B0603020202020204" pitchFamily="34" charset="0"/>
              </a:rPr>
              <a:t>1,25</a:t>
            </a:r>
            <a:r>
              <a:rPr lang="fr-FR" sz="1600" dirty="0">
                <a:latin typeface="Trebuchet MS" panose="020B0603020202020204" pitchFamily="34" charset="0"/>
              </a:rPr>
              <a:t>) est </a:t>
            </a:r>
            <a:r>
              <a:rPr lang="fr-FR" sz="1600" u="sng" dirty="0">
                <a:latin typeface="Trebuchet MS" panose="020B0603020202020204" pitchFamily="34" charset="0"/>
              </a:rPr>
              <a:t>relativement bas</a:t>
            </a:r>
            <a:r>
              <a:rPr kumimoji="0" lang="fr-FR" altLang="fr-FR" sz="1600" b="1" i="0" u="sng" strike="noStrike" cap="none" normalizeH="0" baseline="0" dirty="0">
                <a:ln>
                  <a:noFill/>
                </a:ln>
                <a:solidFill>
                  <a:schemeClr val="tx1"/>
                </a:solidFill>
                <a:effectLst/>
                <a:latin typeface="Trebuchet MS" panose="020B0603020202020204" pitchFamily="34" charset="0"/>
              </a:rPr>
              <a:t> </a:t>
            </a:r>
            <a:r>
              <a:rPr kumimoji="0" lang="fr-FR" altLang="fr-FR" sz="1600" b="1" i="0" u="none" strike="noStrike" cap="none" normalizeH="0" baseline="0" dirty="0">
                <a:ln>
                  <a:noFill/>
                </a:ln>
                <a:solidFill>
                  <a:schemeClr val="tx1"/>
                </a:solidFill>
                <a:effectLst/>
                <a:latin typeface="Trebuchet MS" panose="020B0603020202020204" pitchFamily="34" charset="0"/>
              </a:rPr>
              <a:t>:</a:t>
            </a:r>
            <a:r>
              <a:rPr kumimoji="0" lang="fr-FR" altLang="fr-FR" sz="1600" b="0" i="0" u="none" strike="noStrike" cap="none" normalizeH="0" baseline="0" dirty="0">
                <a:ln>
                  <a:noFill/>
                </a:ln>
                <a:solidFill>
                  <a:schemeClr val="tx1"/>
                </a:solidFill>
                <a:effectLst/>
                <a:latin typeface="Trebuchet MS" panose="020B0603020202020204" pitchFamily="34" charset="0"/>
              </a:rPr>
              <a:t> </a:t>
            </a:r>
            <a:r>
              <a:rPr kumimoji="0" lang="fr-FR" altLang="fr-FR" sz="1600" b="1" i="0" u="none" strike="noStrike" cap="none" normalizeH="0" baseline="0" dirty="0">
                <a:ln>
                  <a:noFill/>
                </a:ln>
                <a:solidFill>
                  <a:schemeClr val="tx1"/>
                </a:solidFill>
                <a:effectLst/>
                <a:latin typeface="Trebuchet MS" panose="020B0603020202020204" pitchFamily="34" charset="0"/>
              </a:rPr>
              <a:t>&lt;&gt; des consommateurs prêts à payer un prix élevé pour l’avoir?</a:t>
            </a:r>
            <a:r>
              <a:rPr kumimoji="0" lang="fr-FR" altLang="fr-FR" sz="1600" b="0" i="0" u="none" strike="noStrike" cap="none" normalizeH="0" baseline="0" dirty="0">
                <a:ln>
                  <a:noFill/>
                </a:ln>
                <a:solidFill>
                  <a:schemeClr val="tx1"/>
                </a:solidFill>
                <a:effectLst/>
                <a:latin typeface="Trebuchet MS" panose="020B0603020202020204" pitchFamily="34" charset="0"/>
              </a:rPr>
              <a:t>.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600" kern="1200" dirty="0">
                <a:solidFill>
                  <a:schemeClr val="tx1"/>
                </a:solidFill>
                <a:latin typeface="Trebuchet MS" panose="020B0603020202020204" pitchFamily="34" charset="0"/>
                <a:ea typeface="+mj-ea"/>
                <a:cs typeface="+mj-cs"/>
              </a:rPr>
              <a:t>Sous-régions de Bourgogne </a:t>
            </a:r>
            <a:r>
              <a:rPr lang="fr-FR" sz="1600" b="1" kern="1200" dirty="0">
                <a:solidFill>
                  <a:schemeClr val="tx1"/>
                </a:solidFill>
                <a:latin typeface="Trebuchet MS" panose="020B0603020202020204" pitchFamily="34" charset="0"/>
                <a:ea typeface="+mj-ea"/>
                <a:cs typeface="+mj-cs"/>
              </a:rPr>
              <a:t>les plus prestigieuses</a:t>
            </a:r>
            <a:r>
              <a:rPr lang="fr-FR" sz="1600" b="1" dirty="0">
                <a:latin typeface="Trebuchet MS" panose="020B0603020202020204" pitchFamily="34" charset="0"/>
                <a:ea typeface="+mj-ea"/>
                <a:cs typeface="+mj-cs"/>
              </a:rPr>
              <a:t> </a:t>
            </a:r>
            <a:r>
              <a:rPr lang="fr-FR" sz="1600" dirty="0">
                <a:latin typeface="Trebuchet MS" panose="020B0603020202020204" pitchFamily="34" charset="0"/>
                <a:ea typeface="+mj-ea"/>
                <a:cs typeface="+mj-cs"/>
              </a:rPr>
              <a:t>notes moyennes supérieures à l’ensemble du marché. Top 3 </a:t>
            </a:r>
            <a:r>
              <a:rPr lang="fr-FR" sz="1600" b="1" dirty="0">
                <a:latin typeface="Trebuchet MS" panose="020B0603020202020204" pitchFamily="34" charset="0"/>
                <a:ea typeface="+mj-ea"/>
                <a:cs typeface="+mj-cs"/>
              </a:rPr>
              <a:t>: Montrachet, </a:t>
            </a:r>
            <a:r>
              <a:rPr lang="fr-FR" sz="1600" b="1" dirty="0" err="1">
                <a:latin typeface="Trebuchet MS" panose="020B0603020202020204" pitchFamily="34" charset="0"/>
                <a:ea typeface="+mj-ea"/>
                <a:cs typeface="+mj-cs"/>
              </a:rPr>
              <a:t>Pougets</a:t>
            </a:r>
            <a:r>
              <a:rPr lang="fr-FR" sz="1600" b="1" dirty="0">
                <a:latin typeface="Trebuchet MS" panose="020B0603020202020204" pitchFamily="34" charset="0"/>
                <a:ea typeface="+mj-ea"/>
                <a:cs typeface="+mj-cs"/>
              </a:rPr>
              <a:t>, </a:t>
            </a:r>
            <a:r>
              <a:rPr lang="fr-FR" sz="1600" b="1" dirty="0" err="1">
                <a:latin typeface="Trebuchet MS" panose="020B0603020202020204" pitchFamily="34" charset="0"/>
                <a:ea typeface="+mj-ea"/>
                <a:cs typeface="+mj-cs"/>
              </a:rPr>
              <a:t>Lambrets</a:t>
            </a:r>
            <a:r>
              <a:rPr lang="fr-FR" sz="1600" b="1" dirty="0">
                <a:latin typeface="Trebuchet MS" panose="020B0603020202020204" pitchFamily="34" charset="0"/>
                <a:ea typeface="+mj-ea"/>
                <a:cs typeface="+mj-cs"/>
              </a:rPr>
              <a:t> </a:t>
            </a:r>
            <a:r>
              <a:rPr lang="fr-FR" sz="1600" dirty="0">
                <a:latin typeface="Trebuchet MS" panose="020B0603020202020204" pitchFamily="34" charset="0"/>
                <a:ea typeface="+mj-ea"/>
                <a:cs typeface="+mj-cs"/>
              </a:rPr>
              <a:t>(notes entre </a:t>
            </a:r>
            <a:r>
              <a:rPr lang="fr-FR" sz="1600" b="1" dirty="0">
                <a:latin typeface="Trebuchet MS" panose="020B0603020202020204" pitchFamily="34" charset="0"/>
                <a:ea typeface="+mj-ea"/>
                <a:cs typeface="+mj-cs"/>
              </a:rPr>
              <a:t>96.0 </a:t>
            </a:r>
            <a:r>
              <a:rPr lang="fr-FR" sz="1600" dirty="0">
                <a:latin typeface="Trebuchet MS" panose="020B0603020202020204" pitchFamily="34" charset="0"/>
                <a:ea typeface="+mj-ea"/>
                <a:cs typeface="+mj-cs"/>
              </a:rPr>
              <a:t>et</a:t>
            </a:r>
            <a:r>
              <a:rPr lang="fr-FR" sz="1600" b="1" dirty="0">
                <a:latin typeface="Trebuchet MS" panose="020B0603020202020204" pitchFamily="34" charset="0"/>
                <a:ea typeface="+mj-ea"/>
                <a:cs typeface="+mj-cs"/>
              </a:rPr>
              <a:t> 96,50)</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600" b="1" i="0" u="none" strike="noStrike" cap="none" normalizeH="0" baseline="0" dirty="0">
                <a:ln>
                  <a:noFill/>
                </a:ln>
                <a:solidFill>
                  <a:schemeClr val="tx1"/>
                </a:solidFill>
                <a:effectLst/>
                <a:latin typeface="Trebuchet MS" panose="020B0603020202020204" pitchFamily="34" charset="0"/>
                <a:ea typeface="+mj-ea"/>
                <a:cs typeface="+mj-cs"/>
              </a:rPr>
              <a:t>Pinot Noir produit</a:t>
            </a:r>
            <a:r>
              <a:rPr lang="fr-FR" altLang="fr-FR" sz="1600" b="1" dirty="0">
                <a:latin typeface="Trebuchet MS" panose="020B0603020202020204" pitchFamily="34" charset="0"/>
                <a:ea typeface="+mj-ea"/>
                <a:cs typeface="+mj-cs"/>
              </a:rPr>
              <a:t> par 25 pays sur le marché américain, tendance à la hausse des prix sur ledit marché</a:t>
            </a:r>
          </a:p>
        </p:txBody>
      </p:sp>
    </p:spTree>
    <p:extLst>
      <p:ext uri="{BB962C8B-B14F-4D97-AF65-F5344CB8AC3E}">
        <p14:creationId xmlns:p14="http://schemas.microsoft.com/office/powerpoint/2010/main" val="1721616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7519-6095-3824-AE81-9D2A2A2D1923}"/>
            </a:ext>
          </a:extLst>
        </p:cNvPr>
        <p:cNvGrpSpPr/>
        <p:nvPr/>
      </p:nvGrpSpPr>
      <p:grpSpPr>
        <a:xfrm>
          <a:off x="0" y="0"/>
          <a:ext cx="0" cy="0"/>
          <a:chOff x="0" y="0"/>
          <a:chExt cx="0" cy="0"/>
        </a:xfrm>
      </p:grpSpPr>
      <p:pic>
        <p:nvPicPr>
          <p:cNvPr id="2" name="Picture 1" descr="A bottle and glass of wine&#10;&#10;AI-generated content may be incorrect.">
            <a:extLst>
              <a:ext uri="{FF2B5EF4-FFF2-40B4-BE49-F238E27FC236}">
                <a16:creationId xmlns:a16="http://schemas.microsoft.com/office/drawing/2014/main" id="{3D074E09-75AB-D1C9-5AEF-4111D422414E}"/>
              </a:ext>
            </a:extLst>
          </p:cNvPr>
          <p:cNvPicPr>
            <a:picLocks noChangeAspect="1"/>
          </p:cNvPicPr>
          <p:nvPr/>
        </p:nvPicPr>
        <p:blipFill>
          <a:blip r:embed="rId2"/>
          <a:srcRect t="17409" r="-1" b="8802"/>
          <a:stretch/>
        </p:blipFill>
        <p:spPr>
          <a:xfrm>
            <a:off x="20" y="1"/>
            <a:ext cx="6575591" cy="6858000"/>
          </a:xfrm>
          <a:prstGeom prst="rect">
            <a:avLst/>
          </a:prstGeom>
        </p:spPr>
      </p:pic>
      <p:sp>
        <p:nvSpPr>
          <p:cNvPr id="3" name="Title 1">
            <a:extLst>
              <a:ext uri="{FF2B5EF4-FFF2-40B4-BE49-F238E27FC236}">
                <a16:creationId xmlns:a16="http://schemas.microsoft.com/office/drawing/2014/main" id="{5577BCA3-0E45-D61D-7A11-B980867585F8}"/>
              </a:ext>
            </a:extLst>
          </p:cNvPr>
          <p:cNvSpPr txBox="1">
            <a:spLocks/>
          </p:cNvSpPr>
          <p:nvPr/>
        </p:nvSpPr>
        <p:spPr>
          <a:xfrm>
            <a:off x="6597441" y="490457"/>
            <a:ext cx="5594560" cy="34752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4800" dirty="0">
                <a:latin typeface="Trebuchet MS" panose="020B0603020202020204" pitchFamily="34" charset="0"/>
              </a:rPr>
              <a:t>Recommandations</a:t>
            </a:r>
          </a:p>
        </p:txBody>
      </p:sp>
    </p:spTree>
    <p:extLst>
      <p:ext uri="{BB962C8B-B14F-4D97-AF65-F5344CB8AC3E}">
        <p14:creationId xmlns:p14="http://schemas.microsoft.com/office/powerpoint/2010/main" val="32160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FF99AC-0E46-F2AB-3232-80496F8B6FF9}"/>
              </a:ext>
            </a:extLst>
          </p:cNvPr>
          <p:cNvSpPr txBox="1">
            <a:spLocks/>
          </p:cNvSpPr>
          <p:nvPr/>
        </p:nvSpPr>
        <p:spPr>
          <a:xfrm>
            <a:off x="614679" y="548640"/>
            <a:ext cx="4779572" cy="20677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2800" b="1" kern="1200" dirty="0">
                <a:solidFill>
                  <a:schemeClr val="accent5"/>
                </a:solidFill>
                <a:latin typeface="Trebuchet MS" panose="020B0603020202020204" pitchFamily="34" charset="0"/>
              </a:rPr>
              <a:t>Recommandation Finale : Fourchette de Prix pour le Pinot Noir du Domaine des Croix (2016, 94 Points, Bourgogne)</a:t>
            </a:r>
          </a:p>
        </p:txBody>
      </p:sp>
      <p:sp>
        <p:nvSpPr>
          <p:cNvPr id="3" name="TextBox 2">
            <a:extLst>
              <a:ext uri="{FF2B5EF4-FFF2-40B4-BE49-F238E27FC236}">
                <a16:creationId xmlns:a16="http://schemas.microsoft.com/office/drawing/2014/main" id="{CDA1B0C6-D728-2CC8-3C7C-D295D437D4BA}"/>
              </a:ext>
            </a:extLst>
          </p:cNvPr>
          <p:cNvSpPr txBox="1"/>
          <p:nvPr/>
        </p:nvSpPr>
        <p:spPr>
          <a:xfrm>
            <a:off x="6030551" y="548638"/>
            <a:ext cx="5546770" cy="5760721"/>
          </a:xfrm>
          <a:prstGeom prst="rect">
            <a:avLst/>
          </a:prstGeom>
        </p:spPr>
        <p:txBody>
          <a:bodyPr vert="horz" lIns="91440" tIns="45720" rIns="91440" bIns="45720" rtlCol="0" anchor="t">
            <a:normAutofit fontScale="92500"/>
          </a:bodyPr>
          <a:lstStyle/>
          <a:p>
            <a:pPr>
              <a:lnSpc>
                <a:spcPct val="110000"/>
              </a:lnSpc>
              <a:spcAft>
                <a:spcPts val="600"/>
              </a:spcAft>
            </a:pPr>
            <a:r>
              <a:rPr lang="en-US" sz="1400" dirty="0">
                <a:latin typeface="Trebuchet MS" panose="020B0603020202020204" pitchFamily="34" charset="0"/>
              </a:rPr>
              <a:t>Nous avons pu identifier trois grands segments de marché sur lesquels le Pinot Noir du Domaine des Croix pourrait se positionner:</a:t>
            </a:r>
          </a:p>
          <a:p>
            <a:pPr marL="342900" indent="-228600">
              <a:lnSpc>
                <a:spcPct val="110000"/>
              </a:lnSpc>
              <a:spcAft>
                <a:spcPts val="600"/>
              </a:spcAft>
              <a:buFont typeface="Arial" panose="020B0604020202020204" pitchFamily="34" charset="0"/>
              <a:buChar char="•"/>
            </a:pPr>
            <a:r>
              <a:rPr lang="en-US" sz="1400" b="1" dirty="0">
                <a:solidFill>
                  <a:schemeClr val="accent5"/>
                </a:solidFill>
                <a:latin typeface="Trebuchet MS" panose="020B0603020202020204" pitchFamily="34" charset="0"/>
              </a:rPr>
              <a:t>Gamme Premium </a:t>
            </a:r>
            <a:endParaRPr lang="en-US" sz="1400" dirty="0">
              <a:latin typeface="Trebuchet MS" panose="020B0603020202020204" pitchFamily="34" charset="0"/>
            </a:endParaRPr>
          </a:p>
          <a:p>
            <a:pPr marL="80010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Tranche de prix : </a:t>
            </a:r>
            <a:r>
              <a:rPr lang="en-US" sz="1400" b="1" i="1" dirty="0">
                <a:latin typeface="Trebuchet MS" panose="020B0603020202020204" pitchFamily="34" charset="0"/>
              </a:rPr>
              <a:t>300 – 500 € et plus</a:t>
            </a:r>
          </a:p>
          <a:p>
            <a:pPr marL="80010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Cible &gt; collectionneurs ou amateurs de vins fins, restaurants haut de gamme</a:t>
            </a:r>
          </a:p>
          <a:p>
            <a:pPr marL="80010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Note de 94 points, de Bourgogne, millésime 2026</a:t>
            </a:r>
          </a:p>
          <a:p>
            <a:pPr indent="-228600">
              <a:lnSpc>
                <a:spcPct val="110000"/>
              </a:lnSpc>
              <a:spcAft>
                <a:spcPts val="600"/>
              </a:spcAft>
              <a:buFont typeface="Arial" panose="020B0604020202020204" pitchFamily="34" charset="0"/>
              <a:buChar char="•"/>
            </a:pPr>
            <a:endParaRPr lang="en-US" sz="1400" dirty="0">
              <a:latin typeface="Trebuchet MS" panose="020B0603020202020204" pitchFamily="34" charset="0"/>
            </a:endParaRPr>
          </a:p>
          <a:p>
            <a:pPr marL="342900" indent="-228600">
              <a:lnSpc>
                <a:spcPct val="110000"/>
              </a:lnSpc>
              <a:spcAft>
                <a:spcPts val="600"/>
              </a:spcAft>
              <a:buFont typeface="Arial" panose="020B0604020202020204" pitchFamily="34" charset="0"/>
              <a:buChar char="•"/>
            </a:pPr>
            <a:r>
              <a:rPr lang="en-US" sz="1400" b="1" dirty="0">
                <a:solidFill>
                  <a:schemeClr val="accent5"/>
                </a:solidFill>
                <a:latin typeface="Trebuchet MS" panose="020B0603020202020204" pitchFamily="34" charset="0"/>
              </a:rPr>
              <a:t>Gamme intermédiaire</a:t>
            </a: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Tranche de prix : </a:t>
            </a:r>
            <a:r>
              <a:rPr lang="en-US" sz="1400" b="1" i="1" dirty="0">
                <a:latin typeface="Trebuchet MS" panose="020B0603020202020204" pitchFamily="34" charset="0"/>
              </a:rPr>
              <a:t>150 - 300 €</a:t>
            </a: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Cible &gt; Consommateurs avertis recherchant un bon rapport qualité prix. Public plus large en maintenant l’image de qualité</a:t>
            </a: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Compétitivité vs autres Pinots Noirs de Bourgogne</a:t>
            </a:r>
          </a:p>
          <a:p>
            <a:pPr marL="742950" lvl="1" indent="-228600">
              <a:lnSpc>
                <a:spcPct val="110000"/>
              </a:lnSpc>
              <a:spcAft>
                <a:spcPts val="600"/>
              </a:spcAft>
              <a:buFont typeface="Arial" panose="020B0604020202020204" pitchFamily="34" charset="0"/>
              <a:buChar char="•"/>
            </a:pPr>
            <a:endParaRPr lang="en-US" sz="1400" dirty="0">
              <a:latin typeface="Trebuchet MS" panose="020B0603020202020204" pitchFamily="34" charset="0"/>
            </a:endParaRPr>
          </a:p>
          <a:p>
            <a:pPr marL="342900" indent="-228600">
              <a:lnSpc>
                <a:spcPct val="110000"/>
              </a:lnSpc>
              <a:spcAft>
                <a:spcPts val="600"/>
              </a:spcAft>
              <a:buFont typeface="Arial" panose="020B0604020202020204" pitchFamily="34" charset="0"/>
              <a:buChar char="•"/>
            </a:pPr>
            <a:r>
              <a:rPr lang="en-US" sz="1400" b="1" dirty="0">
                <a:solidFill>
                  <a:schemeClr val="accent5"/>
                </a:solidFill>
                <a:latin typeface="Trebuchet MS" panose="020B0603020202020204" pitchFamily="34" charset="0"/>
              </a:rPr>
              <a:t>Entrée de Gamme</a:t>
            </a:r>
            <a:endParaRPr lang="en-US" sz="1400" dirty="0">
              <a:latin typeface="Trebuchet MS" panose="020B0603020202020204" pitchFamily="34" charset="0"/>
            </a:endParaRP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Tranche de prix : </a:t>
            </a:r>
            <a:r>
              <a:rPr lang="en-US" sz="1400" b="1" i="1" dirty="0">
                <a:latin typeface="Trebuchet MS" panose="020B0603020202020204" pitchFamily="34" charset="0"/>
              </a:rPr>
              <a:t>75 € à 150 € </a:t>
            </a: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Cible &gt; Ceux qui découvrent les Pinots Noirs de Bourgogne</a:t>
            </a:r>
          </a:p>
          <a:p>
            <a:pPr marL="742950" lvl="1" indent="-228600">
              <a:lnSpc>
                <a:spcPct val="110000"/>
              </a:lnSpc>
              <a:spcAft>
                <a:spcPts val="600"/>
              </a:spcAft>
              <a:buFont typeface="Arial" panose="020B0604020202020204" pitchFamily="34" charset="0"/>
              <a:buChar char="•"/>
            </a:pPr>
            <a:r>
              <a:rPr lang="en-US" sz="1400" dirty="0">
                <a:latin typeface="Trebuchet MS" panose="020B0603020202020204" pitchFamily="34" charset="0"/>
              </a:rPr>
              <a:t>Développer la notoriété du domaine tout en s’adressant à des millésimes plus jeunes ou zones moins prestigieuses</a:t>
            </a:r>
          </a:p>
        </p:txBody>
      </p:sp>
      <p:pic>
        <p:nvPicPr>
          <p:cNvPr id="36" name="Picture 35" descr="A red tag with white text&#10;&#10;AI-generated content may be incorrect.">
            <a:extLst>
              <a:ext uri="{FF2B5EF4-FFF2-40B4-BE49-F238E27FC236}">
                <a16:creationId xmlns:a16="http://schemas.microsoft.com/office/drawing/2014/main" id="{0AB26013-642F-F40F-0A67-B747506D63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1520" y="3037731"/>
            <a:ext cx="4673754" cy="3271627"/>
          </a:xfrm>
          <a:prstGeom prst="rect">
            <a:avLst/>
          </a:prstGeom>
        </p:spPr>
      </p:pic>
    </p:spTree>
    <p:extLst>
      <p:ext uri="{BB962C8B-B14F-4D97-AF65-F5344CB8AC3E}">
        <p14:creationId xmlns:p14="http://schemas.microsoft.com/office/powerpoint/2010/main" val="13964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2C646-EEF5-4764-5EDA-451D8B51A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4491D50-6C39-5F3C-7BC1-E964E1567825}"/>
              </a:ext>
            </a:extLst>
          </p:cNvPr>
          <p:cNvPicPr>
            <a:picLocks noChangeAspect="1"/>
          </p:cNvPicPr>
          <p:nvPr/>
        </p:nvPicPr>
        <p:blipFill>
          <a:blip r:embed="rId2"/>
          <a:stretch>
            <a:fillRect/>
          </a:stretch>
        </p:blipFill>
        <p:spPr>
          <a:xfrm>
            <a:off x="478425" y="1497745"/>
            <a:ext cx="2987069" cy="4507621"/>
          </a:xfrm>
          <a:prstGeom prst="rect">
            <a:avLst/>
          </a:prstGeom>
        </p:spPr>
      </p:pic>
      <p:pic>
        <p:nvPicPr>
          <p:cNvPr id="4" name="Picture 3">
            <a:extLst>
              <a:ext uri="{FF2B5EF4-FFF2-40B4-BE49-F238E27FC236}">
                <a16:creationId xmlns:a16="http://schemas.microsoft.com/office/drawing/2014/main" id="{D8EA2CE5-C0E9-16FA-5B08-8FF6A4595C10}"/>
              </a:ext>
            </a:extLst>
          </p:cNvPr>
          <p:cNvPicPr>
            <a:picLocks noChangeAspect="1"/>
          </p:cNvPicPr>
          <p:nvPr/>
        </p:nvPicPr>
        <p:blipFill>
          <a:blip r:embed="rId3"/>
          <a:stretch>
            <a:fillRect/>
          </a:stretch>
        </p:blipFill>
        <p:spPr>
          <a:xfrm>
            <a:off x="3753895" y="2392481"/>
            <a:ext cx="6246783" cy="4377163"/>
          </a:xfrm>
          <a:prstGeom prst="rect">
            <a:avLst/>
          </a:prstGeom>
        </p:spPr>
      </p:pic>
      <p:pic>
        <p:nvPicPr>
          <p:cNvPr id="5" name="Picture 4">
            <a:extLst>
              <a:ext uri="{FF2B5EF4-FFF2-40B4-BE49-F238E27FC236}">
                <a16:creationId xmlns:a16="http://schemas.microsoft.com/office/drawing/2014/main" id="{754616A3-F635-1FC5-1533-7BAFFBC84A95}"/>
              </a:ext>
            </a:extLst>
          </p:cNvPr>
          <p:cNvPicPr>
            <a:picLocks noChangeAspect="1"/>
          </p:cNvPicPr>
          <p:nvPr/>
        </p:nvPicPr>
        <p:blipFill>
          <a:blip r:embed="rId4"/>
          <a:stretch>
            <a:fillRect/>
          </a:stretch>
        </p:blipFill>
        <p:spPr>
          <a:xfrm>
            <a:off x="9429135" y="0"/>
            <a:ext cx="2762865" cy="2797277"/>
          </a:xfrm>
          <a:prstGeom prst="rect">
            <a:avLst/>
          </a:prstGeom>
        </p:spPr>
      </p:pic>
      <p:sp>
        <p:nvSpPr>
          <p:cNvPr id="2" name="Title 1">
            <a:extLst>
              <a:ext uri="{FF2B5EF4-FFF2-40B4-BE49-F238E27FC236}">
                <a16:creationId xmlns:a16="http://schemas.microsoft.com/office/drawing/2014/main" id="{15D78100-5719-7C55-24BA-2642F17D5FE8}"/>
              </a:ext>
            </a:extLst>
          </p:cNvPr>
          <p:cNvSpPr>
            <a:spLocks noGrp="1"/>
          </p:cNvSpPr>
          <p:nvPr>
            <p:ph type="title"/>
          </p:nvPr>
        </p:nvSpPr>
        <p:spPr>
          <a:xfrm>
            <a:off x="443681" y="645111"/>
            <a:ext cx="6419235" cy="928050"/>
          </a:xfrm>
        </p:spPr>
        <p:txBody>
          <a:bodyPr vert="horz" lIns="91440" tIns="45720" rIns="91440" bIns="45720" rtlCol="0" anchor="ctr">
            <a:normAutofit fontScale="90000"/>
          </a:bodyPr>
          <a:lstStyle/>
          <a:p>
            <a:r>
              <a:rPr lang="en-US" b="1" kern="1200" dirty="0">
                <a:solidFill>
                  <a:schemeClr val="accent5"/>
                </a:solidFill>
                <a:latin typeface="Trebuchet MS" panose="020B0603020202020204" pitchFamily="34" charset="0"/>
              </a:rPr>
              <a:t>Prix optimal – Machine Learning</a:t>
            </a:r>
          </a:p>
        </p:txBody>
      </p:sp>
    </p:spTree>
    <p:extLst>
      <p:ext uri="{BB962C8B-B14F-4D97-AF65-F5344CB8AC3E}">
        <p14:creationId xmlns:p14="http://schemas.microsoft.com/office/powerpoint/2010/main" val="226704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7E7197-AD74-DFB1-28C9-C4A6D22003A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ord cloud of different colored words&#10;&#10;AI-generated content may be incorrect.">
            <a:extLst>
              <a:ext uri="{FF2B5EF4-FFF2-40B4-BE49-F238E27FC236}">
                <a16:creationId xmlns:a16="http://schemas.microsoft.com/office/drawing/2014/main" id="{ECBF5D94-A616-BEEC-B7EF-CB73E282929E}"/>
              </a:ext>
            </a:extLst>
          </p:cNvPr>
          <p:cNvPicPr>
            <a:picLocks noChangeAspect="1"/>
          </p:cNvPicPr>
          <p:nvPr/>
        </p:nvPicPr>
        <p:blipFill>
          <a:blip r:embed="rId3"/>
          <a:srcRect b="17251"/>
          <a:stretch/>
        </p:blipFill>
        <p:spPr>
          <a:xfrm>
            <a:off x="20" y="1"/>
            <a:ext cx="6071587" cy="3429000"/>
          </a:xfrm>
          <a:prstGeom prst="rect">
            <a:avLst/>
          </a:prstGeom>
        </p:spPr>
      </p:pic>
      <p:pic>
        <p:nvPicPr>
          <p:cNvPr id="5" name="Content Placeholder 4" descr="Young man pouring red wine in glass while in vineyard in Autumn">
            <a:extLst>
              <a:ext uri="{FF2B5EF4-FFF2-40B4-BE49-F238E27FC236}">
                <a16:creationId xmlns:a16="http://schemas.microsoft.com/office/drawing/2014/main" id="{16A0116A-FDF5-E930-F3B9-806FF974D8D1}"/>
              </a:ext>
            </a:extLst>
          </p:cNvPr>
          <p:cNvPicPr>
            <a:picLocks noChangeAspect="1"/>
          </p:cNvPicPr>
          <p:nvPr/>
        </p:nvPicPr>
        <p:blipFill>
          <a:blip r:embed="rId4"/>
          <a:srcRect t="1622" r="2" b="22992"/>
          <a:stretch/>
        </p:blipFill>
        <p:spPr>
          <a:xfrm>
            <a:off x="6127320" y="-1"/>
            <a:ext cx="6064680" cy="3429001"/>
          </a:xfrm>
          <a:prstGeom prst="rect">
            <a:avLst/>
          </a:prstGeom>
        </p:spPr>
      </p:pic>
      <p:sp>
        <p:nvSpPr>
          <p:cNvPr id="2" name="Title 1">
            <a:extLst>
              <a:ext uri="{FF2B5EF4-FFF2-40B4-BE49-F238E27FC236}">
                <a16:creationId xmlns:a16="http://schemas.microsoft.com/office/drawing/2014/main" id="{D327B27B-6190-A8B3-31BD-1F2BBF2B1C48}"/>
              </a:ext>
            </a:extLst>
          </p:cNvPr>
          <p:cNvSpPr>
            <a:spLocks noGrp="1"/>
          </p:cNvSpPr>
          <p:nvPr>
            <p:ph type="title"/>
          </p:nvPr>
        </p:nvSpPr>
        <p:spPr>
          <a:xfrm>
            <a:off x="605724" y="3850482"/>
            <a:ext cx="4417231" cy="2337393"/>
          </a:xfrm>
        </p:spPr>
        <p:txBody>
          <a:bodyPr vert="horz" lIns="91440" tIns="45720" rIns="91440" bIns="45720" rtlCol="0" anchor="ctr">
            <a:normAutofit/>
          </a:bodyPr>
          <a:lstStyle/>
          <a:p>
            <a:r>
              <a:rPr lang="en-US" b="1" kern="1200" dirty="0">
                <a:solidFill>
                  <a:schemeClr val="tx1"/>
                </a:solidFill>
                <a:latin typeface="Trebuchet MS" panose="020B0603020202020204" pitchFamily="34" charset="0"/>
              </a:rPr>
              <a:t>Pour </a:t>
            </a:r>
            <a:r>
              <a:rPr lang="en-US" b="1" kern="1200" dirty="0" err="1">
                <a:solidFill>
                  <a:schemeClr val="tx1"/>
                </a:solidFill>
                <a:latin typeface="Trebuchet MS" panose="020B0603020202020204" pitchFamily="34" charset="0"/>
              </a:rPr>
              <a:t>aller</a:t>
            </a:r>
            <a:r>
              <a:rPr lang="en-US" b="1" kern="1200" dirty="0">
                <a:solidFill>
                  <a:schemeClr val="tx1"/>
                </a:solidFill>
                <a:latin typeface="Trebuchet MS" panose="020B0603020202020204" pitchFamily="34" charset="0"/>
              </a:rPr>
              <a:t> plus loin</a:t>
            </a:r>
          </a:p>
        </p:txBody>
      </p:sp>
      <p:sp>
        <p:nvSpPr>
          <p:cNvPr id="18" name="Content Placeholder 17">
            <a:extLst>
              <a:ext uri="{FF2B5EF4-FFF2-40B4-BE49-F238E27FC236}">
                <a16:creationId xmlns:a16="http://schemas.microsoft.com/office/drawing/2014/main" id="{148CADF4-6940-7441-F73D-2EB9E78646E7}"/>
              </a:ext>
            </a:extLst>
          </p:cNvPr>
          <p:cNvSpPr>
            <a:spLocks noGrp="1"/>
          </p:cNvSpPr>
          <p:nvPr>
            <p:ph sz="half" idx="1"/>
          </p:nvPr>
        </p:nvSpPr>
        <p:spPr>
          <a:xfrm>
            <a:off x="6043168" y="3814764"/>
            <a:ext cx="5688283" cy="2408830"/>
          </a:xfrm>
        </p:spPr>
        <p:txBody>
          <a:bodyPr vert="horz" lIns="91440" tIns="45720" rIns="91440" bIns="45720" rtlCol="0">
            <a:normAutofit fontScale="85000" lnSpcReduction="20000"/>
          </a:bodyPr>
          <a:lstStyle/>
          <a:p>
            <a:r>
              <a:rPr lang="fr-FR" sz="1800" b="1" i="0" u="none" strike="noStrike" baseline="0" dirty="0">
                <a:solidFill>
                  <a:srgbClr val="000000"/>
                </a:solidFill>
                <a:latin typeface="Trebuchet MS" panose="020B0603020202020204" pitchFamily="34" charset="0"/>
              </a:rPr>
              <a:t>Machine Learning : </a:t>
            </a:r>
            <a:r>
              <a:rPr lang="fr-FR" sz="1600" b="0" i="0" u="none" strike="noStrike" baseline="0" dirty="0">
                <a:solidFill>
                  <a:srgbClr val="000000"/>
                </a:solidFill>
                <a:latin typeface="Trebuchet MS" panose="020B0603020202020204" pitchFamily="34" charset="0"/>
              </a:rPr>
              <a:t>Approfondir le modèle de prédiction afin de proposer un prix optimal pour chaque gamme de prix</a:t>
            </a:r>
          </a:p>
          <a:p>
            <a:r>
              <a:rPr lang="fr-FR" sz="1800" b="1" i="0" u="none" strike="noStrike" baseline="0" dirty="0">
                <a:solidFill>
                  <a:srgbClr val="000000"/>
                </a:solidFill>
                <a:latin typeface="Trebuchet MS" panose="020B0603020202020204" pitchFamily="34" charset="0"/>
              </a:rPr>
              <a:t>Offres Spéciales : </a:t>
            </a:r>
            <a:r>
              <a:rPr lang="fr-FR" sz="1800" b="0" i="0" u="none" strike="noStrike" baseline="0" dirty="0">
                <a:solidFill>
                  <a:srgbClr val="000000"/>
                </a:solidFill>
                <a:latin typeface="Trebuchet MS" panose="020B0603020202020204" pitchFamily="34" charset="0"/>
              </a:rPr>
              <a:t>Proposer des offres spéciales (par exemple, des coffrets cadeaux, des dégustations privées) pour les clients de la gamme premium. </a:t>
            </a:r>
          </a:p>
          <a:p>
            <a:r>
              <a:rPr lang="fr-FR" sz="1800" b="1" i="0" u="none" strike="noStrike" baseline="0" dirty="0">
                <a:solidFill>
                  <a:srgbClr val="000000"/>
                </a:solidFill>
                <a:latin typeface="Trebuchet MS" panose="020B0603020202020204" pitchFamily="34" charset="0"/>
              </a:rPr>
              <a:t>Distribution : </a:t>
            </a:r>
            <a:r>
              <a:rPr lang="fr-FR" sz="1800" b="0" i="0" u="none" strike="noStrike" baseline="0" dirty="0">
                <a:solidFill>
                  <a:srgbClr val="000000"/>
                </a:solidFill>
                <a:latin typeface="Trebuchet MS" panose="020B0603020202020204" pitchFamily="34" charset="0"/>
              </a:rPr>
              <a:t>Adapter la stratégie de distribution à chaque tranche de prix (par exemple, distribution sélective pour la gamme premium, distribution plus large pour la gamme intermédiaire). </a:t>
            </a:r>
            <a:endParaRPr lang="en-US" sz="1800" dirty="0"/>
          </a:p>
        </p:txBody>
      </p:sp>
    </p:spTree>
    <p:extLst>
      <p:ext uri="{BB962C8B-B14F-4D97-AF65-F5344CB8AC3E}">
        <p14:creationId xmlns:p14="http://schemas.microsoft.com/office/powerpoint/2010/main" val="27207081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34907A-6483-1403-1B7F-0DF80EECC81C}"/>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AFC2FBF-37DB-D481-A4A6-F80857868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026" name="Picture 2" descr="HD wallpaper: clear wine glass, fire, flame, red, bottle, black background  | Wallpaper Flare">
            <a:extLst>
              <a:ext uri="{FF2B5EF4-FFF2-40B4-BE49-F238E27FC236}">
                <a16:creationId xmlns:a16="http://schemas.microsoft.com/office/drawing/2014/main" id="{1CB1F2BC-8556-1902-0F5D-2B11567B9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91" t="29095" b="18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68712C37-ACDB-805E-2714-AA4F28046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7" name="Title 6">
            <a:extLst>
              <a:ext uri="{FF2B5EF4-FFF2-40B4-BE49-F238E27FC236}">
                <a16:creationId xmlns:a16="http://schemas.microsoft.com/office/drawing/2014/main" id="{6459C6E3-ACAB-F14C-5D7F-86F1442CAF5C}"/>
              </a:ext>
            </a:extLst>
          </p:cNvPr>
          <p:cNvSpPr>
            <a:spLocks noGrp="1"/>
          </p:cNvSpPr>
          <p:nvPr>
            <p:ph type="ctrTitle"/>
          </p:nvPr>
        </p:nvSpPr>
        <p:spPr>
          <a:xfrm>
            <a:off x="2301924" y="1122363"/>
            <a:ext cx="4384012" cy="2621154"/>
          </a:xfrm>
        </p:spPr>
        <p:txBody>
          <a:bodyPr anchor="ctr">
            <a:normAutofit/>
          </a:bodyPr>
          <a:lstStyle/>
          <a:p>
            <a:r>
              <a:rPr lang="fr-FR" sz="6000" dirty="0">
                <a:latin typeface="Trebuchet MS" panose="020B0603020202020204" pitchFamily="34" charset="0"/>
              </a:rPr>
              <a:t>MERCI</a:t>
            </a:r>
          </a:p>
        </p:txBody>
      </p:sp>
    </p:spTree>
    <p:extLst>
      <p:ext uri="{BB962C8B-B14F-4D97-AF65-F5344CB8AC3E}">
        <p14:creationId xmlns:p14="http://schemas.microsoft.com/office/powerpoint/2010/main" val="10233365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56185F5-15A2-4544-AD00-264BF9E6F7D7}"/>
              </a:ext>
            </a:extLst>
          </p:cNvPr>
          <p:cNvSpPr txBox="1"/>
          <p:nvPr/>
        </p:nvSpPr>
        <p:spPr>
          <a:xfrm>
            <a:off x="2758331" y="270787"/>
            <a:ext cx="6541886" cy="861774"/>
          </a:xfrm>
          <a:prstGeom prst="rect">
            <a:avLst/>
          </a:prstGeom>
          <a:noFill/>
        </p:spPr>
        <p:txBody>
          <a:bodyPr wrap="square" rtlCol="0" anchor="ctr">
            <a:spAutoFit/>
          </a:bodyPr>
          <a:lstStyle/>
          <a:p>
            <a:pPr lvl="0" algn="ctr">
              <a:defRPr/>
            </a:pPr>
            <a:r>
              <a:rPr lang="en-US" sz="5000" b="1" dirty="0">
                <a:latin typeface="Trebuchet MS" panose="020B0603020202020204" pitchFamily="34" charset="0"/>
                <a:ea typeface="Noto Sans" panose="020B0502040504020204" pitchFamily="34"/>
                <a:cs typeface="Noto Sans" panose="020B0502040504020204" pitchFamily="34"/>
              </a:rPr>
              <a:t>AGENDA</a:t>
            </a:r>
            <a:endParaRPr lang="en-GB" sz="5000" b="1" dirty="0">
              <a:latin typeface="Trebuchet MS" panose="020B0603020202020204" pitchFamily="34" charset="0"/>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2AA17A99-467D-5D57-0D35-CC156548ADFE}"/>
              </a:ext>
            </a:extLst>
          </p:cNvPr>
          <p:cNvGrpSpPr/>
          <p:nvPr/>
        </p:nvGrpSpPr>
        <p:grpSpPr>
          <a:xfrm>
            <a:off x="1542759" y="559801"/>
            <a:ext cx="8973030" cy="5738398"/>
            <a:chOff x="1772006" y="403111"/>
            <a:chExt cx="8973030" cy="5738398"/>
          </a:xfrm>
        </p:grpSpPr>
        <p:sp>
          <p:nvSpPr>
            <p:cNvPr id="60" name="Cube 59">
              <a:extLst>
                <a:ext uri="{FF2B5EF4-FFF2-40B4-BE49-F238E27FC236}">
                  <a16:creationId xmlns:a16="http://schemas.microsoft.com/office/drawing/2014/main" id="{82727937-6B99-460F-AFBE-C1B123CD6E90}"/>
                </a:ext>
              </a:extLst>
            </p:cNvPr>
            <p:cNvSpPr/>
            <p:nvPr/>
          </p:nvSpPr>
          <p:spPr>
            <a:xfrm flipH="1">
              <a:off x="8582969" y="2575230"/>
              <a:ext cx="2082514" cy="3566278"/>
            </a:xfrm>
            <a:prstGeom prst="cube">
              <a:avLst>
                <a:gd name="adj" fmla="val 20548"/>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5C732A0-4BD9-4F8A-821E-D93CFF883478}"/>
                </a:ext>
              </a:extLst>
            </p:cNvPr>
            <p:cNvSpPr/>
            <p:nvPr/>
          </p:nvSpPr>
          <p:spPr>
            <a:xfrm flipH="1">
              <a:off x="6876935" y="3120049"/>
              <a:ext cx="2082514" cy="3021459"/>
            </a:xfrm>
            <a:prstGeom prst="cube">
              <a:avLst>
                <a:gd name="adj" fmla="val 20319"/>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a:extLst>
                <a:ext uri="{FF2B5EF4-FFF2-40B4-BE49-F238E27FC236}">
                  <a16:creationId xmlns:a16="http://schemas.microsoft.com/office/drawing/2014/main" id="{9B3761EC-5709-4C06-828F-4842BF73FFE5}"/>
                </a:ext>
              </a:extLst>
            </p:cNvPr>
            <p:cNvSpPr/>
            <p:nvPr/>
          </p:nvSpPr>
          <p:spPr>
            <a:xfrm flipH="1">
              <a:off x="5166593" y="3609284"/>
              <a:ext cx="2082514" cy="2532225"/>
            </a:xfrm>
            <a:prstGeom prst="cube">
              <a:avLst>
                <a:gd name="adj" fmla="val 20624"/>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a:extLst>
                <a:ext uri="{FF2B5EF4-FFF2-40B4-BE49-F238E27FC236}">
                  <a16:creationId xmlns:a16="http://schemas.microsoft.com/office/drawing/2014/main" id="{FC6D65DC-903C-4706-80F2-0F26488B212F}"/>
                </a:ext>
              </a:extLst>
            </p:cNvPr>
            <p:cNvSpPr/>
            <p:nvPr/>
          </p:nvSpPr>
          <p:spPr>
            <a:xfrm flipH="1">
              <a:off x="3459892" y="4136768"/>
              <a:ext cx="2082514" cy="2004741"/>
            </a:xfrm>
            <a:prstGeom prst="cube">
              <a:avLst>
                <a:gd name="adj" fmla="val 2155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9303B1DA-561B-47E5-A1EF-E3BD9792E49C}"/>
                </a:ext>
              </a:extLst>
            </p:cNvPr>
            <p:cNvSpPr/>
            <p:nvPr/>
          </p:nvSpPr>
          <p:spPr>
            <a:xfrm flipH="1">
              <a:off x="1772006" y="4689802"/>
              <a:ext cx="2082514" cy="1451707"/>
            </a:xfrm>
            <a:prstGeom prst="cube">
              <a:avLst>
                <a:gd name="adj" fmla="val 25554"/>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54162715-AD53-47DE-BF69-1E1532CEE94D}"/>
                </a:ext>
              </a:extLst>
            </p:cNvPr>
            <p:cNvSpPr/>
            <p:nvPr/>
          </p:nvSpPr>
          <p:spPr>
            <a:xfrm flipH="1">
              <a:off x="1772006" y="4230987"/>
              <a:ext cx="2082514" cy="880445"/>
            </a:xfrm>
            <a:prstGeom prst="cube">
              <a:avLst>
                <a:gd name="adj" fmla="val 48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DB046499-571C-4062-8C08-CDD03D133652}"/>
                </a:ext>
              </a:extLst>
            </p:cNvPr>
            <p:cNvSpPr/>
            <p:nvPr/>
          </p:nvSpPr>
          <p:spPr>
            <a:xfrm flipH="1">
              <a:off x="3459892" y="3703502"/>
              <a:ext cx="2082514" cy="880445"/>
            </a:xfrm>
            <a:prstGeom prst="cube">
              <a:avLst>
                <a:gd name="adj" fmla="val 487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E505CB29-6500-438B-9399-F94851220119}"/>
                </a:ext>
              </a:extLst>
            </p:cNvPr>
            <p:cNvSpPr/>
            <p:nvPr/>
          </p:nvSpPr>
          <p:spPr>
            <a:xfrm flipH="1">
              <a:off x="5166594" y="3180488"/>
              <a:ext cx="2082514" cy="880445"/>
            </a:xfrm>
            <a:prstGeom prst="cube">
              <a:avLst>
                <a:gd name="adj" fmla="val 48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7F2EC127-DD46-4486-A15B-02A16AAE6B29}"/>
                </a:ext>
              </a:extLst>
            </p:cNvPr>
            <p:cNvSpPr/>
            <p:nvPr/>
          </p:nvSpPr>
          <p:spPr>
            <a:xfrm flipH="1">
              <a:off x="6873297" y="2653004"/>
              <a:ext cx="2082514" cy="880445"/>
            </a:xfrm>
            <a:prstGeom prst="cube">
              <a:avLst>
                <a:gd name="adj" fmla="val 487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BABDFBF-A961-4C7B-9500-F903A3DE669D}"/>
                </a:ext>
              </a:extLst>
            </p:cNvPr>
            <p:cNvSpPr/>
            <p:nvPr/>
          </p:nvSpPr>
          <p:spPr>
            <a:xfrm flipH="1">
              <a:off x="8580000" y="2125519"/>
              <a:ext cx="2082514" cy="880445"/>
            </a:xfrm>
            <a:prstGeom prst="cube">
              <a:avLst>
                <a:gd name="adj" fmla="val 487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E4A1ACB-C9A9-4B5D-A157-67191E7E2F8D}"/>
                </a:ext>
              </a:extLst>
            </p:cNvPr>
            <p:cNvGrpSpPr/>
            <p:nvPr/>
          </p:nvGrpSpPr>
          <p:grpSpPr>
            <a:xfrm>
              <a:off x="8577031" y="403111"/>
              <a:ext cx="1856405" cy="1954742"/>
              <a:chOff x="5138738" y="-608163"/>
              <a:chExt cx="4786312" cy="5039851"/>
            </a:xfrm>
          </p:grpSpPr>
          <p:sp>
            <p:nvSpPr>
              <p:cNvPr id="29" name="Oval 28">
                <a:extLst>
                  <a:ext uri="{FF2B5EF4-FFF2-40B4-BE49-F238E27FC236}">
                    <a16:creationId xmlns:a16="http://schemas.microsoft.com/office/drawing/2014/main" id="{CD05B68A-B19F-47F2-9DA7-95A0663BAA59}"/>
                  </a:ext>
                </a:extLst>
              </p:cNvPr>
              <p:cNvSpPr/>
              <p:nvPr/>
            </p:nvSpPr>
            <p:spPr>
              <a:xfrm>
                <a:off x="5793224" y="3973382"/>
                <a:ext cx="3766861" cy="380050"/>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32060329-04A2-46B9-81E0-353EB68D8BFB}"/>
                  </a:ext>
                </a:extLst>
              </p:cNvPr>
              <p:cNvGrpSpPr/>
              <p:nvPr/>
            </p:nvGrpSpPr>
            <p:grpSpPr>
              <a:xfrm>
                <a:off x="5138738" y="-608163"/>
                <a:ext cx="4786312" cy="5039851"/>
                <a:chOff x="5995988" y="2712903"/>
                <a:chExt cx="2457450" cy="2587625"/>
              </a:xfrm>
            </p:grpSpPr>
            <p:sp>
              <p:nvSpPr>
                <p:cNvPr id="31" name="Freeform 6">
                  <a:extLst>
                    <a:ext uri="{FF2B5EF4-FFF2-40B4-BE49-F238E27FC236}">
                      <a16:creationId xmlns:a16="http://schemas.microsoft.com/office/drawing/2014/main" id="{23039AEF-6BB3-4384-BBE0-11A2890CE48C}"/>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BB489A81-DB00-411E-90AF-DD0105863ADB}"/>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
                  <a:extLst>
                    <a:ext uri="{FF2B5EF4-FFF2-40B4-BE49-F238E27FC236}">
                      <a16:creationId xmlns:a16="http://schemas.microsoft.com/office/drawing/2014/main" id="{33C2BF33-4BC1-456E-9F1C-86FDA8F608AD}"/>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2" name="TextBox 41">
              <a:extLst>
                <a:ext uri="{FF2B5EF4-FFF2-40B4-BE49-F238E27FC236}">
                  <a16:creationId xmlns:a16="http://schemas.microsoft.com/office/drawing/2014/main" id="{557E7A1A-73EB-4387-80E8-465064BFE4F2}"/>
                </a:ext>
              </a:extLst>
            </p:cNvPr>
            <p:cNvSpPr txBox="1"/>
            <p:nvPr/>
          </p:nvSpPr>
          <p:spPr>
            <a:xfrm>
              <a:off x="2444030" y="50682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4"/>
                  </a:solidFill>
                  <a:effectLst/>
                  <a:uLnTx/>
                  <a:uFillTx/>
                  <a:latin typeface="Trebuchet MS" panose="020B0603020202020204" pitchFamily="34" charset="0"/>
                </a:rPr>
                <a:t>01</a:t>
              </a:r>
              <a:endParaRPr kumimoji="0" lang="en-GB" sz="4500" b="1" i="0" u="none" strike="noStrike" kern="1200" cap="none" spc="0" normalizeH="0" baseline="0" noProof="0" dirty="0">
                <a:ln>
                  <a:noFill/>
                </a:ln>
                <a:solidFill>
                  <a:schemeClr val="accent4"/>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C71CEABA-84D5-4002-8C56-59D775B0262A}"/>
                </a:ext>
              </a:extLst>
            </p:cNvPr>
            <p:cNvSpPr txBox="1"/>
            <p:nvPr/>
          </p:nvSpPr>
          <p:spPr>
            <a:xfrm>
              <a:off x="2037355" y="5685547"/>
              <a:ext cx="186411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4"/>
                  </a:solidFill>
                  <a:effectLst/>
                  <a:uLnTx/>
                  <a:uFillTx/>
                  <a:latin typeface="Trebuchet MS" panose="020B0603020202020204" pitchFamily="34" charset="0"/>
                </a:rPr>
                <a:t>Introduction</a:t>
              </a:r>
              <a:endParaRPr kumimoji="0" lang="en-GB" sz="2000" b="1" i="0" u="none" strike="noStrike" kern="1200" cap="none" spc="0" normalizeH="0" baseline="0" noProof="0" dirty="0">
                <a:ln>
                  <a:noFill/>
                </a:ln>
                <a:solidFill>
                  <a:schemeClr val="accent4"/>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52" name="TextBox 51">
              <a:extLst>
                <a:ext uri="{FF2B5EF4-FFF2-40B4-BE49-F238E27FC236}">
                  <a16:creationId xmlns:a16="http://schemas.microsoft.com/office/drawing/2014/main" id="{4159F6E1-5A64-4BA6-8E1E-085B0CE45962}"/>
                </a:ext>
              </a:extLst>
            </p:cNvPr>
            <p:cNvSpPr txBox="1"/>
            <p:nvPr/>
          </p:nvSpPr>
          <p:spPr>
            <a:xfrm>
              <a:off x="4137364" y="46237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1"/>
                  </a:solidFill>
                  <a:effectLst/>
                  <a:uLnTx/>
                  <a:uFillTx/>
                  <a:latin typeface="Trebuchet MS" panose="020B0603020202020204" pitchFamily="34" charset="0"/>
                </a:rPr>
                <a:t>02</a:t>
              </a:r>
              <a:endParaRPr kumimoji="0" lang="en-GB" sz="4500" b="1" i="0" u="none" strike="noStrike" kern="1200" cap="none" spc="0" normalizeH="0" baseline="0" noProof="0" dirty="0">
                <a:ln>
                  <a:noFill/>
                </a:ln>
                <a:solidFill>
                  <a:schemeClr val="accent1"/>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53" name="TextBox 52">
              <a:extLst>
                <a:ext uri="{FF2B5EF4-FFF2-40B4-BE49-F238E27FC236}">
                  <a16:creationId xmlns:a16="http://schemas.microsoft.com/office/drawing/2014/main" id="{E9C64244-C913-4545-8876-0BFB06EA6569}"/>
                </a:ext>
              </a:extLst>
            </p:cNvPr>
            <p:cNvSpPr txBox="1"/>
            <p:nvPr/>
          </p:nvSpPr>
          <p:spPr>
            <a:xfrm>
              <a:off x="3636124" y="5401215"/>
              <a:ext cx="20825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1"/>
                  </a:solidFill>
                  <a:effectLst/>
                  <a:uLnTx/>
                  <a:uFillTx/>
                  <a:latin typeface="Trebuchet MS" panose="020B0603020202020204" pitchFamily="34" charset="0"/>
                </a:rPr>
                <a:t>Méthodologie</a:t>
              </a:r>
              <a:endParaRPr kumimoji="0" lang="en-GB" sz="2000" b="1" i="0" u="none" strike="noStrike" kern="1200" cap="none" spc="0" normalizeH="0" baseline="0" noProof="0" dirty="0">
                <a:ln>
                  <a:noFill/>
                </a:ln>
                <a:solidFill>
                  <a:schemeClr val="accent1"/>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55" name="TextBox 54">
              <a:extLst>
                <a:ext uri="{FF2B5EF4-FFF2-40B4-BE49-F238E27FC236}">
                  <a16:creationId xmlns:a16="http://schemas.microsoft.com/office/drawing/2014/main" id="{315B1F20-FFF2-467C-AAF6-18E539385DD6}"/>
                </a:ext>
              </a:extLst>
            </p:cNvPr>
            <p:cNvSpPr txBox="1"/>
            <p:nvPr/>
          </p:nvSpPr>
          <p:spPr>
            <a:xfrm>
              <a:off x="5830697" y="40903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2"/>
                  </a:solidFill>
                  <a:effectLst/>
                  <a:uLnTx/>
                  <a:uFillTx/>
                  <a:latin typeface="Trebuchet MS" panose="020B0603020202020204" pitchFamily="34" charset="0"/>
                </a:rPr>
                <a:t>03</a:t>
              </a:r>
              <a:endParaRPr kumimoji="0" lang="en-GB" sz="4500" b="1" i="0" u="none" strike="noStrike" kern="1200" cap="none" spc="0" normalizeH="0" baseline="0" noProof="0" dirty="0">
                <a:ln>
                  <a:noFill/>
                </a:ln>
                <a:solidFill>
                  <a:schemeClr val="accent2"/>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57" name="TextBox 56">
              <a:extLst>
                <a:ext uri="{FF2B5EF4-FFF2-40B4-BE49-F238E27FC236}">
                  <a16:creationId xmlns:a16="http://schemas.microsoft.com/office/drawing/2014/main" id="{2C3DC9F9-677D-48A7-87D1-3C16CBD3A29B}"/>
                </a:ext>
              </a:extLst>
            </p:cNvPr>
            <p:cNvSpPr txBox="1"/>
            <p:nvPr/>
          </p:nvSpPr>
          <p:spPr>
            <a:xfrm>
              <a:off x="5438159" y="4795075"/>
              <a:ext cx="194586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Trebuchet MS" panose="020B0603020202020204" pitchFamily="34" charset="0"/>
                </a:rPr>
                <a:t>Etude de marché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latin typeface="Trebuchet MS" panose="020B0603020202020204" pitchFamily="34" charset="0"/>
                  <a:ea typeface="Noto Sans" panose="020B0502040504020204" pitchFamily="34"/>
                  <a:cs typeface="Noto Sans" panose="020B0502040504020204" pitchFamily="34"/>
                </a:rPr>
                <a:t>Analyse comparative</a:t>
              </a:r>
              <a:endParaRPr kumimoji="0" lang="en-GB" sz="2000" b="1" i="0" u="none" strike="noStrike" kern="1200" cap="none" spc="0" normalizeH="0" baseline="0" noProof="0" dirty="0">
                <a:ln>
                  <a:noFill/>
                </a:ln>
                <a:solidFill>
                  <a:schemeClr val="accent2"/>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61" name="TextBox 60">
              <a:extLst>
                <a:ext uri="{FF2B5EF4-FFF2-40B4-BE49-F238E27FC236}">
                  <a16:creationId xmlns:a16="http://schemas.microsoft.com/office/drawing/2014/main" id="{0CB8FF8A-C335-4DAA-B41F-35F50D5BC4E5}"/>
                </a:ext>
              </a:extLst>
            </p:cNvPr>
            <p:cNvSpPr txBox="1"/>
            <p:nvPr/>
          </p:nvSpPr>
          <p:spPr>
            <a:xfrm>
              <a:off x="7507097" y="35569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5"/>
                  </a:solidFill>
                  <a:effectLst/>
                  <a:uLnTx/>
                  <a:uFillTx/>
                  <a:latin typeface="Trebuchet MS" panose="020B0603020202020204" pitchFamily="34" charset="0"/>
                </a:rPr>
                <a:t>04</a:t>
              </a:r>
              <a:endParaRPr kumimoji="0" lang="en-GB" sz="4500" b="1" i="0" u="none" strike="noStrike" kern="1200" cap="none" spc="0" normalizeH="0" baseline="0" noProof="0" dirty="0">
                <a:ln>
                  <a:noFill/>
                </a:ln>
                <a:solidFill>
                  <a:schemeClr val="accent5"/>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62" name="TextBox 61">
              <a:extLst>
                <a:ext uri="{FF2B5EF4-FFF2-40B4-BE49-F238E27FC236}">
                  <a16:creationId xmlns:a16="http://schemas.microsoft.com/office/drawing/2014/main" id="{5B05A6A8-E71C-4A20-BF9F-C073B2C93BF1}"/>
                </a:ext>
              </a:extLst>
            </p:cNvPr>
            <p:cNvSpPr txBox="1"/>
            <p:nvPr/>
          </p:nvSpPr>
          <p:spPr>
            <a:xfrm>
              <a:off x="7244608" y="4455889"/>
              <a:ext cx="1750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5"/>
                  </a:solidFill>
                  <a:effectLst/>
                  <a:uLnTx/>
                  <a:uFillTx/>
                  <a:latin typeface="Trebuchet MS" panose="020B0603020202020204" pitchFamily="34" charset="0"/>
                  <a:ea typeface="Noto Sans" panose="020B0502040504020204" pitchFamily="34"/>
                  <a:cs typeface="Noto Sans" panose="020B0502040504020204" pitchFamily="34"/>
                </a:rPr>
                <a:t>Prédiction</a:t>
              </a:r>
              <a:endParaRPr kumimoji="0" lang="en-GB" sz="2000" b="1" i="0" u="none" strike="noStrike" kern="1200" cap="none" spc="0" normalizeH="0" baseline="0" noProof="0" dirty="0">
                <a:ln>
                  <a:noFill/>
                </a:ln>
                <a:solidFill>
                  <a:schemeClr val="accent5"/>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63" name="TextBox 62">
              <a:extLst>
                <a:ext uri="{FF2B5EF4-FFF2-40B4-BE49-F238E27FC236}">
                  <a16:creationId xmlns:a16="http://schemas.microsoft.com/office/drawing/2014/main" id="{EEB8D739-EEBD-4B51-8C4F-0371909587A0}"/>
                </a:ext>
              </a:extLst>
            </p:cNvPr>
            <p:cNvSpPr txBox="1"/>
            <p:nvPr/>
          </p:nvSpPr>
          <p:spPr>
            <a:xfrm>
              <a:off x="9251230" y="30362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6"/>
                  </a:solidFill>
                  <a:effectLst/>
                  <a:uLnTx/>
                  <a:uFillTx/>
                  <a:latin typeface="Trebuchet MS" panose="020B0603020202020204" pitchFamily="34" charset="0"/>
                </a:rPr>
                <a:t>05</a:t>
              </a:r>
              <a:endParaRPr kumimoji="0" lang="en-GB" sz="4500" b="1" i="0" u="none" strike="noStrike" kern="1200" cap="none" spc="0" normalizeH="0" baseline="0" noProof="0" dirty="0">
                <a:ln>
                  <a:noFill/>
                </a:ln>
                <a:solidFill>
                  <a:schemeClr val="accent6"/>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64" name="TextBox 63">
              <a:extLst>
                <a:ext uri="{FF2B5EF4-FFF2-40B4-BE49-F238E27FC236}">
                  <a16:creationId xmlns:a16="http://schemas.microsoft.com/office/drawing/2014/main" id="{906BE298-0566-4E93-8B01-FBBFE717AC3E}"/>
                </a:ext>
              </a:extLst>
            </p:cNvPr>
            <p:cNvSpPr txBox="1"/>
            <p:nvPr/>
          </p:nvSpPr>
          <p:spPr>
            <a:xfrm>
              <a:off x="9030538" y="3926492"/>
              <a:ext cx="17144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solidFill>
                  <a:effectLst/>
                  <a:uLnTx/>
                  <a:uFillTx/>
                  <a:latin typeface="Trebuchet MS" panose="020B0603020202020204" pitchFamily="34" charset="0"/>
                </a:rPr>
                <a:t>Conclusion</a:t>
              </a:r>
              <a:endParaRPr kumimoji="0" lang="en-GB" sz="2000" b="1" i="0" u="none" strike="noStrike" kern="1200" cap="none" spc="0" normalizeH="0" baseline="0" noProof="0" dirty="0">
                <a:ln>
                  <a:noFill/>
                </a:ln>
                <a:solidFill>
                  <a:schemeClr val="accent6"/>
                </a:solidFill>
                <a:effectLst/>
                <a:uLnTx/>
                <a:uFillTx/>
                <a:latin typeface="Trebuchet MS" panose="020B0603020202020204" pitchFamily="34" charset="0"/>
                <a:ea typeface="Noto Sans" panose="020B0502040504020204" pitchFamily="34"/>
                <a:cs typeface="Noto Sans" panose="020B0502040504020204" pitchFamily="34"/>
              </a:endParaRPr>
            </a:p>
          </p:txBody>
        </p:sp>
        <p:sp>
          <p:nvSpPr>
            <p:cNvPr id="80" name="Oval 79">
              <a:extLst>
                <a:ext uri="{FF2B5EF4-FFF2-40B4-BE49-F238E27FC236}">
                  <a16:creationId xmlns:a16="http://schemas.microsoft.com/office/drawing/2014/main" id="{FBD7A9DE-5368-417F-ABF5-80B8C8620883}"/>
                </a:ext>
              </a:extLst>
            </p:cNvPr>
            <p:cNvSpPr/>
            <p:nvPr/>
          </p:nvSpPr>
          <p:spPr>
            <a:xfrm>
              <a:off x="4084931" y="3912136"/>
              <a:ext cx="713499" cy="71987"/>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5F9464C1-0FA0-4509-97F0-B2B81B79FC25}"/>
                </a:ext>
              </a:extLst>
            </p:cNvPr>
            <p:cNvGrpSpPr/>
            <p:nvPr/>
          </p:nvGrpSpPr>
          <p:grpSpPr>
            <a:xfrm rot="20404528">
              <a:off x="2589774" y="1696798"/>
              <a:ext cx="2035907" cy="2496179"/>
              <a:chOff x="4742068" y="1262522"/>
              <a:chExt cx="520700" cy="1146176"/>
            </a:xfrm>
            <a:solidFill>
              <a:schemeClr val="tx1"/>
            </a:solidFill>
          </p:grpSpPr>
          <p:sp>
            <p:nvSpPr>
              <p:cNvPr id="26" name="Freeform 6">
                <a:extLst>
                  <a:ext uri="{FF2B5EF4-FFF2-40B4-BE49-F238E27FC236}">
                    <a16:creationId xmlns:a16="http://schemas.microsoft.com/office/drawing/2014/main" id="{2E70A360-E7E9-490A-B22E-72C3A97AE310}"/>
                  </a:ext>
                </a:extLst>
              </p:cNvPr>
              <p:cNvSpPr>
                <a:spLocks/>
              </p:cNvSpPr>
              <p:nvPr/>
            </p:nvSpPr>
            <p:spPr bwMode="auto">
              <a:xfrm>
                <a:off x="4742068" y="1448260"/>
                <a:ext cx="520700" cy="960438"/>
              </a:xfrm>
              <a:custGeom>
                <a:avLst/>
                <a:gdLst>
                  <a:gd name="T0" fmla="*/ 359 w 740"/>
                  <a:gd name="T1" fmla="*/ 85 h 685"/>
                  <a:gd name="T2" fmla="*/ 297 w 740"/>
                  <a:gd name="T3" fmla="*/ 76 h 685"/>
                  <a:gd name="T4" fmla="*/ 263 w 740"/>
                  <a:gd name="T5" fmla="*/ 70 h 685"/>
                  <a:gd name="T6" fmla="*/ 241 w 740"/>
                  <a:gd name="T7" fmla="*/ 80 h 685"/>
                  <a:gd name="T8" fmla="*/ 179 w 740"/>
                  <a:gd name="T9" fmla="*/ 154 h 685"/>
                  <a:gd name="T10" fmla="*/ 147 w 740"/>
                  <a:gd name="T11" fmla="*/ 165 h 685"/>
                  <a:gd name="T12" fmla="*/ 123 w 740"/>
                  <a:gd name="T13" fmla="*/ 141 h 685"/>
                  <a:gd name="T14" fmla="*/ 129 w 740"/>
                  <a:gd name="T15" fmla="*/ 114 h 685"/>
                  <a:gd name="T16" fmla="*/ 214 w 740"/>
                  <a:gd name="T17" fmla="*/ 12 h 685"/>
                  <a:gd name="T18" fmla="*/ 237 w 740"/>
                  <a:gd name="T19" fmla="*/ 1 h 685"/>
                  <a:gd name="T20" fmla="*/ 402 w 740"/>
                  <a:gd name="T21" fmla="*/ 2 h 685"/>
                  <a:gd name="T22" fmla="*/ 502 w 740"/>
                  <a:gd name="T23" fmla="*/ 43 h 685"/>
                  <a:gd name="T24" fmla="*/ 544 w 740"/>
                  <a:gd name="T25" fmla="*/ 99 h 685"/>
                  <a:gd name="T26" fmla="*/ 582 w 740"/>
                  <a:gd name="T27" fmla="*/ 170 h 685"/>
                  <a:gd name="T28" fmla="*/ 603 w 740"/>
                  <a:gd name="T29" fmla="*/ 210 h 685"/>
                  <a:gd name="T30" fmla="*/ 614 w 740"/>
                  <a:gd name="T31" fmla="*/ 213 h 685"/>
                  <a:gd name="T32" fmla="*/ 690 w 740"/>
                  <a:gd name="T33" fmla="*/ 161 h 685"/>
                  <a:gd name="T34" fmla="*/ 724 w 740"/>
                  <a:gd name="T35" fmla="*/ 160 h 685"/>
                  <a:gd name="T36" fmla="*/ 739 w 740"/>
                  <a:gd name="T37" fmla="*/ 190 h 685"/>
                  <a:gd name="T38" fmla="*/ 722 w 740"/>
                  <a:gd name="T39" fmla="*/ 217 h 685"/>
                  <a:gd name="T40" fmla="*/ 679 w 740"/>
                  <a:gd name="T41" fmla="*/ 247 h 685"/>
                  <a:gd name="T42" fmla="*/ 606 w 740"/>
                  <a:gd name="T43" fmla="*/ 297 h 685"/>
                  <a:gd name="T44" fmla="*/ 569 w 740"/>
                  <a:gd name="T45" fmla="*/ 287 h 685"/>
                  <a:gd name="T46" fmla="*/ 488 w 740"/>
                  <a:gd name="T47" fmla="*/ 170 h 685"/>
                  <a:gd name="T48" fmla="*/ 486 w 740"/>
                  <a:gd name="T49" fmla="*/ 168 h 685"/>
                  <a:gd name="T50" fmla="*/ 423 w 740"/>
                  <a:gd name="T51" fmla="*/ 257 h 685"/>
                  <a:gd name="T52" fmla="*/ 434 w 740"/>
                  <a:gd name="T53" fmla="*/ 268 h 685"/>
                  <a:gd name="T54" fmla="*/ 554 w 740"/>
                  <a:gd name="T55" fmla="*/ 374 h 685"/>
                  <a:gd name="T56" fmla="*/ 570 w 740"/>
                  <a:gd name="T57" fmla="*/ 388 h 685"/>
                  <a:gd name="T58" fmla="*/ 583 w 740"/>
                  <a:gd name="T59" fmla="*/ 419 h 685"/>
                  <a:gd name="T60" fmla="*/ 583 w 740"/>
                  <a:gd name="T61" fmla="*/ 483 h 685"/>
                  <a:gd name="T62" fmla="*/ 584 w 740"/>
                  <a:gd name="T63" fmla="*/ 637 h 685"/>
                  <a:gd name="T64" fmla="*/ 563 w 740"/>
                  <a:gd name="T65" fmla="*/ 674 h 685"/>
                  <a:gd name="T66" fmla="*/ 505 w 740"/>
                  <a:gd name="T67" fmla="*/ 652 h 685"/>
                  <a:gd name="T68" fmla="*/ 503 w 740"/>
                  <a:gd name="T69" fmla="*/ 637 h 685"/>
                  <a:gd name="T70" fmla="*/ 503 w 740"/>
                  <a:gd name="T71" fmla="*/ 465 h 685"/>
                  <a:gd name="T72" fmla="*/ 485 w 740"/>
                  <a:gd name="T73" fmla="*/ 431 h 685"/>
                  <a:gd name="T74" fmla="*/ 361 w 740"/>
                  <a:gd name="T75" fmla="*/ 345 h 685"/>
                  <a:gd name="T76" fmla="*/ 359 w 740"/>
                  <a:gd name="T77" fmla="*/ 344 h 685"/>
                  <a:gd name="T78" fmla="*/ 330 w 740"/>
                  <a:gd name="T79" fmla="*/ 384 h 685"/>
                  <a:gd name="T80" fmla="*/ 291 w 740"/>
                  <a:gd name="T81" fmla="*/ 437 h 685"/>
                  <a:gd name="T82" fmla="*/ 259 w 740"/>
                  <a:gd name="T83" fmla="*/ 454 h 685"/>
                  <a:gd name="T84" fmla="*/ 41 w 740"/>
                  <a:gd name="T85" fmla="*/ 455 h 685"/>
                  <a:gd name="T86" fmla="*/ 1 w 740"/>
                  <a:gd name="T87" fmla="*/ 412 h 685"/>
                  <a:gd name="T88" fmla="*/ 42 w 740"/>
                  <a:gd name="T89" fmla="*/ 373 h 685"/>
                  <a:gd name="T90" fmla="*/ 205 w 740"/>
                  <a:gd name="T91" fmla="*/ 373 h 685"/>
                  <a:gd name="T92" fmla="*/ 237 w 740"/>
                  <a:gd name="T93" fmla="*/ 352 h 685"/>
                  <a:gd name="T94" fmla="*/ 271 w 740"/>
                  <a:gd name="T95" fmla="*/ 278 h 685"/>
                  <a:gd name="T96" fmla="*/ 304 w 740"/>
                  <a:gd name="T97" fmla="*/ 206 h 685"/>
                  <a:gd name="T98" fmla="*/ 334 w 740"/>
                  <a:gd name="T99" fmla="*/ 141 h 685"/>
                  <a:gd name="T100" fmla="*/ 358 w 740"/>
                  <a:gd name="T101" fmla="*/ 88 h 685"/>
                  <a:gd name="T102" fmla="*/ 359 w 740"/>
                  <a:gd name="T103" fmla="*/ 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685">
                    <a:moveTo>
                      <a:pt x="359" y="85"/>
                    </a:moveTo>
                    <a:cubicBezTo>
                      <a:pt x="338" y="82"/>
                      <a:pt x="318" y="79"/>
                      <a:pt x="297" y="76"/>
                    </a:cubicBezTo>
                    <a:cubicBezTo>
                      <a:pt x="286" y="74"/>
                      <a:pt x="274" y="72"/>
                      <a:pt x="263" y="70"/>
                    </a:cubicBezTo>
                    <a:cubicBezTo>
                      <a:pt x="253" y="69"/>
                      <a:pt x="247" y="73"/>
                      <a:pt x="241" y="80"/>
                    </a:cubicBezTo>
                    <a:cubicBezTo>
                      <a:pt x="220" y="105"/>
                      <a:pt x="200" y="129"/>
                      <a:pt x="179" y="154"/>
                    </a:cubicBezTo>
                    <a:cubicBezTo>
                      <a:pt x="171" y="164"/>
                      <a:pt x="159" y="168"/>
                      <a:pt x="147" y="165"/>
                    </a:cubicBezTo>
                    <a:cubicBezTo>
                      <a:pt x="134" y="162"/>
                      <a:pt x="126" y="154"/>
                      <a:pt x="123" y="141"/>
                    </a:cubicBezTo>
                    <a:cubicBezTo>
                      <a:pt x="120" y="132"/>
                      <a:pt x="122" y="122"/>
                      <a:pt x="129" y="114"/>
                    </a:cubicBezTo>
                    <a:cubicBezTo>
                      <a:pt x="157" y="80"/>
                      <a:pt x="185" y="46"/>
                      <a:pt x="214" y="12"/>
                    </a:cubicBezTo>
                    <a:cubicBezTo>
                      <a:pt x="220" y="5"/>
                      <a:pt x="227" y="1"/>
                      <a:pt x="237" y="1"/>
                    </a:cubicBezTo>
                    <a:cubicBezTo>
                      <a:pt x="292" y="1"/>
                      <a:pt x="347" y="0"/>
                      <a:pt x="402" y="2"/>
                    </a:cubicBezTo>
                    <a:cubicBezTo>
                      <a:pt x="440" y="3"/>
                      <a:pt x="474" y="18"/>
                      <a:pt x="502" y="43"/>
                    </a:cubicBezTo>
                    <a:cubicBezTo>
                      <a:pt x="520" y="59"/>
                      <a:pt x="533" y="79"/>
                      <a:pt x="544" y="99"/>
                    </a:cubicBezTo>
                    <a:cubicBezTo>
                      <a:pt x="556" y="123"/>
                      <a:pt x="569" y="147"/>
                      <a:pt x="582" y="170"/>
                    </a:cubicBezTo>
                    <a:cubicBezTo>
                      <a:pt x="589" y="184"/>
                      <a:pt x="596" y="197"/>
                      <a:pt x="603" y="210"/>
                    </a:cubicBezTo>
                    <a:cubicBezTo>
                      <a:pt x="606" y="215"/>
                      <a:pt x="610" y="216"/>
                      <a:pt x="614" y="213"/>
                    </a:cubicBezTo>
                    <a:cubicBezTo>
                      <a:pt x="640" y="196"/>
                      <a:pt x="665" y="178"/>
                      <a:pt x="690" y="161"/>
                    </a:cubicBezTo>
                    <a:cubicBezTo>
                      <a:pt x="701" y="154"/>
                      <a:pt x="713" y="154"/>
                      <a:pt x="724" y="160"/>
                    </a:cubicBezTo>
                    <a:cubicBezTo>
                      <a:pt x="734" y="167"/>
                      <a:pt x="740" y="177"/>
                      <a:pt x="739" y="190"/>
                    </a:cubicBezTo>
                    <a:cubicBezTo>
                      <a:pt x="739" y="202"/>
                      <a:pt x="732" y="210"/>
                      <a:pt x="722" y="217"/>
                    </a:cubicBezTo>
                    <a:cubicBezTo>
                      <a:pt x="707" y="227"/>
                      <a:pt x="693" y="237"/>
                      <a:pt x="679" y="247"/>
                    </a:cubicBezTo>
                    <a:cubicBezTo>
                      <a:pt x="655" y="263"/>
                      <a:pt x="631" y="280"/>
                      <a:pt x="606" y="297"/>
                    </a:cubicBezTo>
                    <a:cubicBezTo>
                      <a:pt x="593" y="305"/>
                      <a:pt x="577" y="299"/>
                      <a:pt x="569" y="287"/>
                    </a:cubicBezTo>
                    <a:cubicBezTo>
                      <a:pt x="542" y="248"/>
                      <a:pt x="515" y="209"/>
                      <a:pt x="488" y="170"/>
                    </a:cubicBezTo>
                    <a:cubicBezTo>
                      <a:pt x="488" y="170"/>
                      <a:pt x="487" y="169"/>
                      <a:pt x="486" y="168"/>
                    </a:cubicBezTo>
                    <a:cubicBezTo>
                      <a:pt x="465" y="198"/>
                      <a:pt x="444" y="227"/>
                      <a:pt x="423" y="257"/>
                    </a:cubicBezTo>
                    <a:cubicBezTo>
                      <a:pt x="427" y="261"/>
                      <a:pt x="431" y="265"/>
                      <a:pt x="434" y="268"/>
                    </a:cubicBezTo>
                    <a:cubicBezTo>
                      <a:pt x="474" y="303"/>
                      <a:pt x="514" y="338"/>
                      <a:pt x="554" y="374"/>
                    </a:cubicBezTo>
                    <a:cubicBezTo>
                      <a:pt x="559" y="378"/>
                      <a:pt x="565" y="383"/>
                      <a:pt x="570" y="388"/>
                    </a:cubicBezTo>
                    <a:cubicBezTo>
                      <a:pt x="579" y="396"/>
                      <a:pt x="583" y="407"/>
                      <a:pt x="583" y="419"/>
                    </a:cubicBezTo>
                    <a:cubicBezTo>
                      <a:pt x="583" y="440"/>
                      <a:pt x="583" y="461"/>
                      <a:pt x="583" y="483"/>
                    </a:cubicBezTo>
                    <a:cubicBezTo>
                      <a:pt x="584" y="534"/>
                      <a:pt x="584" y="585"/>
                      <a:pt x="584" y="637"/>
                    </a:cubicBezTo>
                    <a:cubicBezTo>
                      <a:pt x="584" y="653"/>
                      <a:pt x="577" y="666"/>
                      <a:pt x="563" y="674"/>
                    </a:cubicBezTo>
                    <a:cubicBezTo>
                      <a:pt x="541" y="685"/>
                      <a:pt x="513" y="676"/>
                      <a:pt x="505" y="652"/>
                    </a:cubicBezTo>
                    <a:cubicBezTo>
                      <a:pt x="503" y="647"/>
                      <a:pt x="503" y="642"/>
                      <a:pt x="503" y="637"/>
                    </a:cubicBezTo>
                    <a:cubicBezTo>
                      <a:pt x="502" y="579"/>
                      <a:pt x="502" y="522"/>
                      <a:pt x="503" y="465"/>
                    </a:cubicBezTo>
                    <a:cubicBezTo>
                      <a:pt x="503" y="450"/>
                      <a:pt x="498" y="439"/>
                      <a:pt x="485" y="431"/>
                    </a:cubicBezTo>
                    <a:cubicBezTo>
                      <a:pt x="444" y="402"/>
                      <a:pt x="402" y="373"/>
                      <a:pt x="361" y="345"/>
                    </a:cubicBezTo>
                    <a:cubicBezTo>
                      <a:pt x="361" y="344"/>
                      <a:pt x="360" y="344"/>
                      <a:pt x="359" y="344"/>
                    </a:cubicBezTo>
                    <a:cubicBezTo>
                      <a:pt x="350" y="357"/>
                      <a:pt x="340" y="371"/>
                      <a:pt x="330" y="384"/>
                    </a:cubicBezTo>
                    <a:cubicBezTo>
                      <a:pt x="317" y="402"/>
                      <a:pt x="304" y="420"/>
                      <a:pt x="291" y="437"/>
                    </a:cubicBezTo>
                    <a:cubicBezTo>
                      <a:pt x="283" y="448"/>
                      <a:pt x="273" y="454"/>
                      <a:pt x="259" y="454"/>
                    </a:cubicBezTo>
                    <a:cubicBezTo>
                      <a:pt x="186" y="454"/>
                      <a:pt x="113" y="455"/>
                      <a:pt x="41" y="455"/>
                    </a:cubicBezTo>
                    <a:cubicBezTo>
                      <a:pt x="17" y="455"/>
                      <a:pt x="0" y="435"/>
                      <a:pt x="1" y="412"/>
                    </a:cubicBezTo>
                    <a:cubicBezTo>
                      <a:pt x="1" y="390"/>
                      <a:pt x="21" y="373"/>
                      <a:pt x="42" y="373"/>
                    </a:cubicBezTo>
                    <a:cubicBezTo>
                      <a:pt x="97" y="373"/>
                      <a:pt x="151" y="373"/>
                      <a:pt x="205" y="373"/>
                    </a:cubicBezTo>
                    <a:cubicBezTo>
                      <a:pt x="226" y="373"/>
                      <a:pt x="231" y="367"/>
                      <a:pt x="237" y="352"/>
                    </a:cubicBezTo>
                    <a:cubicBezTo>
                      <a:pt x="248" y="327"/>
                      <a:pt x="260" y="303"/>
                      <a:pt x="271" y="278"/>
                    </a:cubicBezTo>
                    <a:cubicBezTo>
                      <a:pt x="282" y="254"/>
                      <a:pt x="293" y="230"/>
                      <a:pt x="304" y="206"/>
                    </a:cubicBezTo>
                    <a:cubicBezTo>
                      <a:pt x="314" y="184"/>
                      <a:pt x="324" y="163"/>
                      <a:pt x="334" y="141"/>
                    </a:cubicBezTo>
                    <a:cubicBezTo>
                      <a:pt x="342" y="123"/>
                      <a:pt x="350" y="106"/>
                      <a:pt x="358" y="88"/>
                    </a:cubicBezTo>
                    <a:cubicBezTo>
                      <a:pt x="358" y="88"/>
                      <a:pt x="358" y="87"/>
                      <a:pt x="3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E0822EEE-CBC2-4122-AC69-C7A2F5024F90}"/>
                  </a:ext>
                </a:extLst>
              </p:cNvPr>
              <p:cNvSpPr>
                <a:spLocks/>
              </p:cNvSpPr>
              <p:nvPr/>
            </p:nvSpPr>
            <p:spPr bwMode="auto">
              <a:xfrm>
                <a:off x="5054806" y="1262522"/>
                <a:ext cx="111125" cy="219075"/>
              </a:xfrm>
              <a:custGeom>
                <a:avLst/>
                <a:gdLst>
                  <a:gd name="T0" fmla="*/ 78 w 157"/>
                  <a:gd name="T1" fmla="*/ 0 h 156"/>
                  <a:gd name="T2" fmla="*/ 157 w 157"/>
                  <a:gd name="T3" fmla="*/ 78 h 156"/>
                  <a:gd name="T4" fmla="*/ 79 w 157"/>
                  <a:gd name="T5" fmla="*/ 156 h 156"/>
                  <a:gd name="T6" fmla="*/ 0 w 157"/>
                  <a:gd name="T7" fmla="*/ 78 h 156"/>
                  <a:gd name="T8" fmla="*/ 78 w 157"/>
                  <a:gd name="T9" fmla="*/ 0 h 156"/>
                </a:gdLst>
                <a:ahLst/>
                <a:cxnLst>
                  <a:cxn ang="0">
                    <a:pos x="T0" y="T1"/>
                  </a:cxn>
                  <a:cxn ang="0">
                    <a:pos x="T2" y="T3"/>
                  </a:cxn>
                  <a:cxn ang="0">
                    <a:pos x="T4" y="T5"/>
                  </a:cxn>
                  <a:cxn ang="0">
                    <a:pos x="T6" y="T7"/>
                  </a:cxn>
                  <a:cxn ang="0">
                    <a:pos x="T8" y="T9"/>
                  </a:cxn>
                </a:cxnLst>
                <a:rect l="0" t="0" r="r" b="b"/>
                <a:pathLst>
                  <a:path w="157" h="156">
                    <a:moveTo>
                      <a:pt x="78" y="0"/>
                    </a:moveTo>
                    <a:cubicBezTo>
                      <a:pt x="123" y="0"/>
                      <a:pt x="157" y="34"/>
                      <a:pt x="157" y="78"/>
                    </a:cubicBezTo>
                    <a:cubicBezTo>
                      <a:pt x="156" y="121"/>
                      <a:pt x="123" y="156"/>
                      <a:pt x="79" y="156"/>
                    </a:cubicBezTo>
                    <a:cubicBezTo>
                      <a:pt x="34" y="156"/>
                      <a:pt x="0" y="122"/>
                      <a:pt x="0" y="78"/>
                    </a:cubicBezTo>
                    <a:cubicBezTo>
                      <a:pt x="0" y="33"/>
                      <a:pt x="34"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Oval 80">
              <a:extLst>
                <a:ext uri="{FF2B5EF4-FFF2-40B4-BE49-F238E27FC236}">
                  <a16:creationId xmlns:a16="http://schemas.microsoft.com/office/drawing/2014/main" id="{28DE37FC-A6EA-40B6-812D-B1B4DEAC1533}"/>
                </a:ext>
              </a:extLst>
            </p:cNvPr>
            <p:cNvSpPr/>
            <p:nvPr/>
          </p:nvSpPr>
          <p:spPr>
            <a:xfrm>
              <a:off x="2633906" y="4326602"/>
              <a:ext cx="353584" cy="78931"/>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928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ottle and glass of wine&#10;&#10;AI-generated content may be incorrect.">
            <a:extLst>
              <a:ext uri="{FF2B5EF4-FFF2-40B4-BE49-F238E27FC236}">
                <a16:creationId xmlns:a16="http://schemas.microsoft.com/office/drawing/2014/main" id="{C748DE37-5BB8-5CBD-2238-C783941BA68E}"/>
              </a:ext>
            </a:extLst>
          </p:cNvPr>
          <p:cNvPicPr>
            <a:picLocks noChangeAspect="1"/>
          </p:cNvPicPr>
          <p:nvPr/>
        </p:nvPicPr>
        <p:blipFill>
          <a:blip r:embed="rId2"/>
          <a:srcRect t="17409" r="-1" b="8802"/>
          <a:stretch/>
        </p:blipFill>
        <p:spPr>
          <a:xfrm>
            <a:off x="20" y="1"/>
            <a:ext cx="6575591" cy="6858000"/>
          </a:xfrm>
          <a:prstGeom prst="rect">
            <a:avLst/>
          </a:prstGeom>
        </p:spPr>
      </p:pic>
      <p:sp>
        <p:nvSpPr>
          <p:cNvPr id="3" name="Title 1">
            <a:extLst>
              <a:ext uri="{FF2B5EF4-FFF2-40B4-BE49-F238E27FC236}">
                <a16:creationId xmlns:a16="http://schemas.microsoft.com/office/drawing/2014/main" id="{560C4E5D-0B68-AE81-A8D7-A7C85143E048}"/>
              </a:ext>
            </a:extLst>
          </p:cNvPr>
          <p:cNvSpPr txBox="1">
            <a:spLocks/>
          </p:cNvSpPr>
          <p:nvPr/>
        </p:nvSpPr>
        <p:spPr>
          <a:xfrm>
            <a:off x="7168896" y="1129554"/>
            <a:ext cx="4806794" cy="34752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fr-FR" sz="5400" dirty="0">
                <a:latin typeface="Trebuchet MS" panose="020B0603020202020204" pitchFamily="34" charset="0"/>
              </a:rPr>
              <a:t>Introduction</a:t>
            </a:r>
            <a:endParaRPr lang="en-US" sz="5400" dirty="0">
              <a:latin typeface="Trebuchet MS" panose="020B0603020202020204" pitchFamily="34" charset="0"/>
            </a:endParaRPr>
          </a:p>
        </p:txBody>
      </p:sp>
    </p:spTree>
    <p:extLst>
      <p:ext uri="{BB962C8B-B14F-4D97-AF65-F5344CB8AC3E}">
        <p14:creationId xmlns:p14="http://schemas.microsoft.com/office/powerpoint/2010/main" val="351267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5E256E-D15D-DEE8-A8F8-5BDD9C251B82}"/>
              </a:ext>
            </a:extLst>
          </p:cNvPr>
          <p:cNvPicPr>
            <a:picLocks noChangeAspect="1"/>
          </p:cNvPicPr>
          <p:nvPr/>
        </p:nvPicPr>
        <p:blipFill>
          <a:blip r:embed="rId3"/>
          <a:srcRect l="1510"/>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0BA83ED7-5FCF-230D-134D-56FE152DA705}"/>
              </a:ext>
            </a:extLst>
          </p:cNvPr>
          <p:cNvSpPr>
            <a:spLocks noGrp="1"/>
          </p:cNvSpPr>
          <p:nvPr>
            <p:ph type="title"/>
          </p:nvPr>
        </p:nvSpPr>
        <p:spPr>
          <a:xfrm>
            <a:off x="612647" y="600075"/>
            <a:ext cx="6279765" cy="1169731"/>
          </a:xfrm>
        </p:spPr>
        <p:txBody>
          <a:bodyPr vert="horz" lIns="91440" tIns="45720" rIns="91440" bIns="45720" rtlCol="0" anchor="ctr">
            <a:normAutofit/>
          </a:bodyPr>
          <a:lstStyle/>
          <a:p>
            <a:r>
              <a:rPr lang="en-US" b="1" kern="1200" noProof="0" dirty="0">
                <a:solidFill>
                  <a:schemeClr val="tx1"/>
                </a:solidFill>
                <a:latin typeface="Trebuchet MS" panose="020B0603020202020204" pitchFamily="34" charset="0"/>
              </a:rPr>
              <a:t>Qui </a:t>
            </a:r>
            <a:r>
              <a:rPr lang="en-US" b="1" kern="1200" noProof="0" dirty="0" err="1">
                <a:solidFill>
                  <a:schemeClr val="tx1"/>
                </a:solidFill>
                <a:latin typeface="Trebuchet MS" panose="020B0603020202020204" pitchFamily="34" charset="0"/>
              </a:rPr>
              <a:t>est</a:t>
            </a:r>
            <a:r>
              <a:rPr lang="en-US" b="1" kern="1200" noProof="0" dirty="0">
                <a:solidFill>
                  <a:schemeClr val="tx1"/>
                </a:solidFill>
                <a:latin typeface="Trebuchet MS" panose="020B0603020202020204" pitchFamily="34" charset="0"/>
              </a:rPr>
              <a:t> </a:t>
            </a:r>
            <a:r>
              <a:rPr lang="en-US" b="1" kern="1200" dirty="0">
                <a:solidFill>
                  <a:schemeClr val="tx1"/>
                </a:solidFill>
                <a:latin typeface="Trebuchet MS" panose="020B0603020202020204" pitchFamily="34" charset="0"/>
              </a:rPr>
              <a:t>Domaine des Croix</a:t>
            </a:r>
            <a:r>
              <a:rPr lang="en-US" b="1" kern="1200" noProof="0" dirty="0">
                <a:solidFill>
                  <a:schemeClr val="tx1"/>
                </a:solidFill>
                <a:latin typeface="Trebuchet MS" panose="020B0603020202020204" pitchFamily="34" charset="0"/>
              </a:rPr>
              <a:t> ? </a:t>
            </a:r>
          </a:p>
        </p:txBody>
      </p:sp>
      <p:sp>
        <p:nvSpPr>
          <p:cNvPr id="15" name="Content Placeholder 3">
            <a:extLst>
              <a:ext uri="{FF2B5EF4-FFF2-40B4-BE49-F238E27FC236}">
                <a16:creationId xmlns:a16="http://schemas.microsoft.com/office/drawing/2014/main" id="{D4E38D91-59D4-9701-E97A-CBB7F2FF6880}"/>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534429"/>
            <a:ext cx="6035040" cy="45775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Clr>
                <a:schemeClr val="dk1"/>
              </a:buClr>
              <a:buSzPts val="1100"/>
              <a:buFont typeface="Arial"/>
              <a:buNone/>
            </a:pPr>
            <a:r>
              <a:rPr lang="fr-FR" sz="1200" b="1" dirty="0">
                <a:latin typeface="Trebuchet MS" panose="020B0603020202020204" pitchFamily="34" charset="0"/>
              </a:rPr>
              <a:t>Mission</a:t>
            </a:r>
          </a:p>
          <a:p>
            <a:pPr marL="0" indent="0" algn="just">
              <a:lnSpc>
                <a:spcPct val="100000"/>
              </a:lnSpc>
              <a:spcBef>
                <a:spcPts val="0"/>
              </a:spcBef>
              <a:buClr>
                <a:schemeClr val="dk1"/>
              </a:buClr>
              <a:buSzPts val="1100"/>
              <a:buFont typeface="Arial"/>
              <a:buNone/>
            </a:pPr>
            <a:r>
              <a:rPr lang="fr-FR" sz="1200" dirty="0">
                <a:latin typeface="Trebuchet MS" panose="020B0603020202020204" pitchFamily="34" charset="0"/>
              </a:rPr>
              <a:t>Entreprise de production de vin en Bourgogne (France).</a:t>
            </a:r>
          </a:p>
          <a:p>
            <a:pPr marL="0" indent="0" algn="just">
              <a:lnSpc>
                <a:spcPct val="100000"/>
              </a:lnSpc>
              <a:spcBef>
                <a:spcPts val="0"/>
              </a:spcBef>
              <a:buClr>
                <a:schemeClr val="dk1"/>
              </a:buClr>
              <a:buSzPts val="1100"/>
              <a:buFont typeface="Arial"/>
              <a:buNone/>
            </a:pPr>
            <a:endParaRPr lang="fr-FR" sz="1200" dirty="0">
              <a:latin typeface="Trebuchet MS" panose="020B0603020202020204" pitchFamily="34" charset="0"/>
            </a:endParaRPr>
          </a:p>
          <a:p>
            <a:pPr marL="0" indent="0" algn="just">
              <a:lnSpc>
                <a:spcPct val="100000"/>
              </a:lnSpc>
              <a:spcBef>
                <a:spcPts val="0"/>
              </a:spcBef>
              <a:buClr>
                <a:schemeClr val="dk1"/>
              </a:buClr>
              <a:buSzPts val="1100"/>
              <a:buFont typeface="Arial"/>
              <a:buNone/>
            </a:pPr>
            <a:r>
              <a:rPr lang="fr-FR" sz="1200" b="1" dirty="0">
                <a:latin typeface="Trebuchet MS" panose="020B0603020202020204" pitchFamily="34" charset="0"/>
              </a:rPr>
              <a:t>Offre</a:t>
            </a:r>
          </a:p>
          <a:p>
            <a:pPr marL="0" indent="0" algn="just">
              <a:lnSpc>
                <a:spcPct val="100000"/>
              </a:lnSpc>
              <a:spcBef>
                <a:spcPts val="0"/>
              </a:spcBef>
              <a:buClr>
                <a:schemeClr val="dk1"/>
              </a:buClr>
              <a:buSzPts val="1100"/>
              <a:buFont typeface="Arial"/>
              <a:buNone/>
            </a:pPr>
            <a:r>
              <a:rPr lang="fr-FR" sz="1200" dirty="0">
                <a:latin typeface="Trebuchet MS" panose="020B0603020202020204" pitchFamily="34" charset="0"/>
              </a:rPr>
              <a:t>Produit du Chardonnay et du Pinot Noir &gt; Le dernier est l’objet de lancement sur un nouveau marché.</a:t>
            </a:r>
          </a:p>
          <a:p>
            <a:pPr marL="0" indent="0" algn="just">
              <a:lnSpc>
                <a:spcPct val="100000"/>
              </a:lnSpc>
              <a:spcBef>
                <a:spcPts val="0"/>
              </a:spcBef>
              <a:buClr>
                <a:schemeClr val="dk1"/>
              </a:buClr>
              <a:buSzPts val="1100"/>
              <a:buFont typeface="Arial"/>
              <a:buNone/>
            </a:pPr>
            <a:endParaRPr lang="fr-FR" sz="1200" dirty="0">
              <a:latin typeface="Trebuchet MS" panose="020B0603020202020204" pitchFamily="34" charset="0"/>
            </a:endParaRPr>
          </a:p>
          <a:p>
            <a:pPr marL="0" indent="0" algn="just">
              <a:lnSpc>
                <a:spcPct val="100000"/>
              </a:lnSpc>
              <a:spcBef>
                <a:spcPts val="0"/>
              </a:spcBef>
              <a:buClr>
                <a:schemeClr val="dk1"/>
              </a:buClr>
              <a:buSzPts val="1100"/>
              <a:buFont typeface="Arial"/>
              <a:buNone/>
            </a:pPr>
            <a:r>
              <a:rPr lang="fr-FR" sz="1200" b="1" dirty="0">
                <a:latin typeface="Trebuchet MS" panose="020B0603020202020204" pitchFamily="34" charset="0"/>
              </a:rPr>
              <a:t>Problématique</a:t>
            </a:r>
          </a:p>
          <a:p>
            <a:pPr marL="0" indent="0" algn="just">
              <a:lnSpc>
                <a:spcPct val="100000"/>
              </a:lnSpc>
              <a:spcBef>
                <a:spcPts val="0"/>
              </a:spcBef>
              <a:buClr>
                <a:schemeClr val="dk1"/>
              </a:buClr>
              <a:buSzPts val="1100"/>
              <a:buFont typeface="Arial"/>
              <a:buNone/>
            </a:pPr>
            <a:r>
              <a:rPr lang="fr-FR" sz="1200" b="1" dirty="0">
                <a:solidFill>
                  <a:srgbClr val="1F1F1F"/>
                </a:solidFill>
                <a:latin typeface="Trebuchet MS" panose="020B0603020202020204" pitchFamily="34" charset="0"/>
              </a:rPr>
              <a:t>Définir le prix</a:t>
            </a:r>
            <a:r>
              <a:rPr lang="fr-FR" sz="1200" dirty="0">
                <a:solidFill>
                  <a:srgbClr val="1F1F1F"/>
                </a:solidFill>
                <a:latin typeface="Trebuchet MS" panose="020B0603020202020204" pitchFamily="34" charset="0"/>
              </a:rPr>
              <a:t> de ses bouteilles de vin </a:t>
            </a:r>
            <a:r>
              <a:rPr lang="fr-FR" sz="1200" b="1" dirty="0">
                <a:solidFill>
                  <a:srgbClr val="1F1F1F"/>
                </a:solidFill>
                <a:latin typeface="Trebuchet MS" panose="020B0603020202020204" pitchFamily="34" charset="0"/>
              </a:rPr>
              <a:t>pour être compétitif sur le marché américain</a:t>
            </a:r>
            <a:endParaRPr lang="fr-FR" sz="1200" dirty="0">
              <a:latin typeface="Trebuchet MS" panose="020B0603020202020204" pitchFamily="34" charset="0"/>
            </a:endParaRPr>
          </a:p>
          <a:p>
            <a:pPr marL="0" indent="0" algn="just">
              <a:lnSpc>
                <a:spcPct val="100000"/>
              </a:lnSpc>
              <a:spcBef>
                <a:spcPts val="0"/>
              </a:spcBef>
              <a:buClr>
                <a:schemeClr val="dk1"/>
              </a:buClr>
              <a:buSzPts val="1100"/>
              <a:buFont typeface="Arial"/>
              <a:buNone/>
            </a:pPr>
            <a:endParaRPr lang="fr-FR" sz="1200" b="1" dirty="0">
              <a:latin typeface="Trebuchet MS" panose="020B0603020202020204" pitchFamily="34" charset="0"/>
            </a:endParaRPr>
          </a:p>
          <a:p>
            <a:pPr marL="0" indent="0" algn="just">
              <a:lnSpc>
                <a:spcPct val="100000"/>
              </a:lnSpc>
              <a:spcBef>
                <a:spcPts val="0"/>
              </a:spcBef>
              <a:buClr>
                <a:schemeClr val="dk1"/>
              </a:buClr>
              <a:buSzPts val="1100"/>
              <a:buFont typeface="Arial"/>
              <a:buNone/>
            </a:pPr>
            <a:endParaRPr lang="fr-FR" sz="1200" b="1" dirty="0">
              <a:latin typeface="Trebuchet MS" panose="020B0603020202020204" pitchFamily="34" charset="0"/>
            </a:endParaRPr>
          </a:p>
          <a:p>
            <a:pPr marL="0" indent="0" algn="just">
              <a:lnSpc>
                <a:spcPct val="100000"/>
              </a:lnSpc>
              <a:spcBef>
                <a:spcPts val="0"/>
              </a:spcBef>
              <a:buClr>
                <a:schemeClr val="dk1"/>
              </a:buClr>
              <a:buSzPts val="1100"/>
              <a:buFont typeface="Arial"/>
              <a:buNone/>
            </a:pPr>
            <a:r>
              <a:rPr lang="fr-FR" sz="1200" b="1" dirty="0">
                <a:latin typeface="Trebuchet MS" panose="020B0603020202020204" pitchFamily="34" charset="0"/>
              </a:rPr>
              <a:t>Besoins</a:t>
            </a:r>
          </a:p>
          <a:p>
            <a:pPr marL="571500" lvl="1" indent="-342900" algn="just">
              <a:lnSpc>
                <a:spcPct val="100000"/>
              </a:lnSpc>
              <a:spcBef>
                <a:spcPts val="0"/>
              </a:spcBef>
              <a:buClr>
                <a:schemeClr val="dk1"/>
              </a:buClr>
              <a:buSzPts val="1100"/>
              <a:buFont typeface="+mj-lt"/>
              <a:buAutoNum type="arabicPeriod"/>
            </a:pPr>
            <a:r>
              <a:rPr lang="fr-FR" sz="1200" b="1" dirty="0">
                <a:latin typeface="Trebuchet MS" panose="020B0603020202020204" pitchFamily="34" charset="0"/>
              </a:rPr>
              <a:t>Analyse du marché</a:t>
            </a:r>
            <a:r>
              <a:rPr lang="fr-FR" sz="1200" dirty="0">
                <a:latin typeface="Trebuchet MS" panose="020B0603020202020204" pitchFamily="34" charset="0"/>
              </a:rPr>
              <a:t>: Vue d’ensemble du marché et insights </a:t>
            </a:r>
          </a:p>
          <a:p>
            <a:pPr marL="571500" lvl="1" indent="-342900" algn="just">
              <a:lnSpc>
                <a:spcPct val="100000"/>
              </a:lnSpc>
              <a:spcBef>
                <a:spcPts val="0"/>
              </a:spcBef>
              <a:buClr>
                <a:schemeClr val="dk1"/>
              </a:buClr>
              <a:buSzPts val="1100"/>
              <a:buFont typeface="+mj-lt"/>
              <a:buAutoNum type="arabicPeriod"/>
            </a:pPr>
            <a:endParaRPr lang="fr-FR" sz="1200" dirty="0">
              <a:latin typeface="Trebuchet MS" panose="020B0603020202020204" pitchFamily="34" charset="0"/>
            </a:endParaRPr>
          </a:p>
          <a:p>
            <a:pPr marL="571500" lvl="1" indent="-342900" algn="just">
              <a:lnSpc>
                <a:spcPct val="100000"/>
              </a:lnSpc>
              <a:spcBef>
                <a:spcPts val="0"/>
              </a:spcBef>
              <a:buClr>
                <a:schemeClr val="dk1"/>
              </a:buClr>
              <a:buSzPts val="1100"/>
              <a:buFont typeface="+mj-lt"/>
              <a:buAutoNum type="arabicPeriod"/>
            </a:pPr>
            <a:r>
              <a:rPr lang="fr-FR" sz="1200" b="1" dirty="0">
                <a:latin typeface="Trebuchet MS" panose="020B0603020202020204" pitchFamily="34" charset="0"/>
              </a:rPr>
              <a:t>Analyse comparative </a:t>
            </a:r>
            <a:r>
              <a:rPr lang="fr-FR" sz="1200" dirty="0">
                <a:latin typeface="Trebuchet MS" panose="020B0603020202020204" pitchFamily="34" charset="0"/>
              </a:rPr>
              <a:t>: Rapport du niveau de concurrence sur le marché</a:t>
            </a:r>
          </a:p>
          <a:p>
            <a:pPr marL="571500" lvl="1" indent="-342900" algn="just">
              <a:lnSpc>
                <a:spcPct val="100000"/>
              </a:lnSpc>
              <a:spcBef>
                <a:spcPts val="0"/>
              </a:spcBef>
              <a:buClr>
                <a:schemeClr val="dk1"/>
              </a:buClr>
              <a:buSzPts val="1100"/>
              <a:buFont typeface="+mj-lt"/>
              <a:buAutoNum type="arabicPeriod"/>
            </a:pPr>
            <a:endParaRPr lang="fr-FR" sz="1200" dirty="0">
              <a:latin typeface="Trebuchet MS" panose="020B0603020202020204" pitchFamily="34" charset="0"/>
            </a:endParaRPr>
          </a:p>
          <a:p>
            <a:pPr marL="571500" lvl="1" indent="-342900" algn="just">
              <a:lnSpc>
                <a:spcPct val="100000"/>
              </a:lnSpc>
              <a:spcBef>
                <a:spcPts val="0"/>
              </a:spcBef>
              <a:buClr>
                <a:schemeClr val="dk1"/>
              </a:buClr>
              <a:buSzPts val="1100"/>
              <a:buFont typeface="+mj-lt"/>
              <a:buAutoNum type="arabicPeriod"/>
            </a:pPr>
            <a:r>
              <a:rPr lang="fr-FR" sz="1200" b="1" dirty="0">
                <a:latin typeface="Trebuchet MS" panose="020B0603020202020204" pitchFamily="34" charset="0"/>
              </a:rPr>
              <a:t>Recommandation de prix </a:t>
            </a:r>
            <a:r>
              <a:rPr lang="fr-FR" sz="1200" dirty="0">
                <a:latin typeface="Trebuchet MS" panose="020B0603020202020204" pitchFamily="34" charset="0"/>
              </a:rPr>
              <a:t>: proposition d’une fourchette de prix ou d’un prix optimal pouvant répondre aux besoins du client</a:t>
            </a:r>
          </a:p>
          <a:p>
            <a:pPr marL="0" indent="0" algn="just">
              <a:lnSpc>
                <a:spcPct val="100000"/>
              </a:lnSpc>
              <a:spcBef>
                <a:spcPts val="0"/>
              </a:spcBef>
              <a:buClr>
                <a:schemeClr val="dk1"/>
              </a:buClr>
              <a:buSzPts val="1100"/>
              <a:buNone/>
            </a:pPr>
            <a:endParaRPr lang="fr-FR" sz="1200" dirty="0">
              <a:latin typeface="Trebuchet MS" panose="020B0603020202020204" pitchFamily="34" charset="0"/>
            </a:endParaRPr>
          </a:p>
          <a:p>
            <a:pPr marL="0" indent="0" algn="just">
              <a:lnSpc>
                <a:spcPct val="100000"/>
              </a:lnSpc>
              <a:spcBef>
                <a:spcPts val="0"/>
              </a:spcBef>
              <a:buClr>
                <a:schemeClr val="dk1"/>
              </a:buClr>
              <a:buSzPts val="1100"/>
              <a:buNone/>
            </a:pPr>
            <a:r>
              <a:rPr lang="fr-FR" sz="1200" b="1" dirty="0">
                <a:latin typeface="Trebuchet MS" panose="020B0603020202020204" pitchFamily="34" charset="0"/>
              </a:rPr>
              <a:t>Données fournies </a:t>
            </a:r>
            <a:endParaRPr lang="fr-FR" sz="1200" dirty="0">
              <a:latin typeface="Trebuchet MS" panose="020B0603020202020204" pitchFamily="34" charset="0"/>
            </a:endParaRPr>
          </a:p>
          <a:p>
            <a:pPr marL="0" indent="0" algn="just">
              <a:lnSpc>
                <a:spcPct val="150000"/>
              </a:lnSpc>
              <a:spcBef>
                <a:spcPts val="0"/>
              </a:spcBef>
              <a:buNone/>
            </a:pPr>
            <a:r>
              <a:rPr lang="fr-FR" sz="1200" b="1" dirty="0">
                <a:latin typeface="Trebuchet MS" panose="020B0603020202020204" pitchFamily="34" charset="0"/>
              </a:rPr>
              <a:t>130 000 bouteilles de vin</a:t>
            </a:r>
            <a:r>
              <a:rPr lang="fr-FR" sz="1200" dirty="0">
                <a:latin typeface="Trebuchet MS" panose="020B0603020202020204" pitchFamily="34" charset="0"/>
              </a:rPr>
              <a:t>, comprenant:</a:t>
            </a:r>
          </a:p>
          <a:p>
            <a:pPr lvl="1" algn="just">
              <a:lnSpc>
                <a:spcPct val="150000"/>
              </a:lnSpc>
              <a:spcBef>
                <a:spcPts val="0"/>
              </a:spcBef>
              <a:buFont typeface="Courier New" panose="02070309020205020404" pitchFamily="49" charset="0"/>
              <a:buChar char="o"/>
            </a:pPr>
            <a:r>
              <a:rPr lang="fr-FR" sz="1200" dirty="0">
                <a:latin typeface="Trebuchet MS" panose="020B0603020202020204" pitchFamily="34" charset="0"/>
              </a:rPr>
              <a:t>cépages, pays et région de production, millésimes</a:t>
            </a:r>
          </a:p>
          <a:p>
            <a:pPr lvl="1" algn="just">
              <a:lnSpc>
                <a:spcPct val="150000"/>
              </a:lnSpc>
              <a:spcBef>
                <a:spcPts val="0"/>
              </a:spcBef>
              <a:buFont typeface="Courier New" panose="02070309020205020404" pitchFamily="49" charset="0"/>
              <a:buChar char="o"/>
            </a:pPr>
            <a:r>
              <a:rPr lang="fr-FR" sz="1200" dirty="0">
                <a:latin typeface="Trebuchet MS" panose="020B0603020202020204" pitchFamily="34" charset="0"/>
              </a:rPr>
              <a:t>notes ("points") et descriptifs d'œnologues</a:t>
            </a:r>
          </a:p>
          <a:p>
            <a:pPr lvl="1" algn="just">
              <a:lnSpc>
                <a:spcPct val="150000"/>
              </a:lnSpc>
              <a:spcBef>
                <a:spcPts val="0"/>
              </a:spcBef>
              <a:buFont typeface="Courier New" panose="02070309020205020404" pitchFamily="49" charset="0"/>
              <a:buChar char="o"/>
            </a:pPr>
            <a:r>
              <a:rPr lang="fr-FR" sz="1200" dirty="0">
                <a:latin typeface="Trebuchet MS" panose="020B0603020202020204" pitchFamily="34" charset="0"/>
              </a:rPr>
              <a:t>Prix moyens  en dollars</a:t>
            </a:r>
          </a:p>
        </p:txBody>
      </p:sp>
    </p:spTree>
    <p:extLst>
      <p:ext uri="{BB962C8B-B14F-4D97-AF65-F5344CB8AC3E}">
        <p14:creationId xmlns:p14="http://schemas.microsoft.com/office/powerpoint/2010/main" val="2634286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EFEAC3-1147-88E4-E253-8D73844F6D4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8C35F92-4257-E56C-060E-27A327047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ottle and glass of wine&#10;&#10;AI-generated content may be incorrect.">
            <a:extLst>
              <a:ext uri="{FF2B5EF4-FFF2-40B4-BE49-F238E27FC236}">
                <a16:creationId xmlns:a16="http://schemas.microsoft.com/office/drawing/2014/main" id="{36F6206F-5F17-C033-5ECD-B6CDAA005249}"/>
              </a:ext>
            </a:extLst>
          </p:cNvPr>
          <p:cNvPicPr>
            <a:picLocks noChangeAspect="1"/>
          </p:cNvPicPr>
          <p:nvPr/>
        </p:nvPicPr>
        <p:blipFill>
          <a:blip r:embed="rId2"/>
          <a:srcRect t="17409" r="-1" b="8802"/>
          <a:stretch/>
        </p:blipFill>
        <p:spPr>
          <a:xfrm>
            <a:off x="20" y="1"/>
            <a:ext cx="6575591" cy="6858000"/>
          </a:xfrm>
          <a:prstGeom prst="rect">
            <a:avLst/>
          </a:prstGeom>
        </p:spPr>
      </p:pic>
      <p:sp>
        <p:nvSpPr>
          <p:cNvPr id="3" name="Title 1">
            <a:extLst>
              <a:ext uri="{FF2B5EF4-FFF2-40B4-BE49-F238E27FC236}">
                <a16:creationId xmlns:a16="http://schemas.microsoft.com/office/drawing/2014/main" id="{5751E4DF-33CC-9189-E64E-5F5407543680}"/>
              </a:ext>
            </a:extLst>
          </p:cNvPr>
          <p:cNvSpPr txBox="1">
            <a:spLocks/>
          </p:cNvSpPr>
          <p:nvPr/>
        </p:nvSpPr>
        <p:spPr>
          <a:xfrm>
            <a:off x="7168896" y="1129554"/>
            <a:ext cx="4806794" cy="34752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fr-FR" sz="5400" dirty="0">
                <a:latin typeface="Trebuchet MS" panose="020B0603020202020204" pitchFamily="34" charset="0"/>
              </a:rPr>
              <a:t>Méthodologie</a:t>
            </a:r>
            <a:endParaRPr lang="en-US" sz="5400" dirty="0">
              <a:latin typeface="Trebuchet MS" panose="020B0603020202020204" pitchFamily="34" charset="0"/>
            </a:endParaRPr>
          </a:p>
        </p:txBody>
      </p:sp>
    </p:spTree>
    <p:extLst>
      <p:ext uri="{BB962C8B-B14F-4D97-AF65-F5344CB8AC3E}">
        <p14:creationId xmlns:p14="http://schemas.microsoft.com/office/powerpoint/2010/main" val="74884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2891BB-BBD4-C82C-E21F-3D69A987BCAD}"/>
              </a:ext>
            </a:extLst>
          </p:cNvPr>
          <p:cNvPicPr>
            <a:picLocks noChangeAspect="1"/>
          </p:cNvPicPr>
          <p:nvPr/>
        </p:nvPicPr>
        <p:blipFill>
          <a:blip r:embed="rId2"/>
          <a:stretch>
            <a:fillRect/>
          </a:stretch>
        </p:blipFill>
        <p:spPr>
          <a:xfrm>
            <a:off x="304298" y="664175"/>
            <a:ext cx="5791702" cy="2127688"/>
          </a:xfrm>
          <a:prstGeom prst="rect">
            <a:avLst/>
          </a:prstGeom>
        </p:spPr>
      </p:pic>
      <p:grpSp>
        <p:nvGrpSpPr>
          <p:cNvPr id="6" name="Group 5">
            <a:extLst>
              <a:ext uri="{FF2B5EF4-FFF2-40B4-BE49-F238E27FC236}">
                <a16:creationId xmlns:a16="http://schemas.microsoft.com/office/drawing/2014/main" id="{D3E032E6-0FA3-D076-E1B1-F381E4AEEB0F}"/>
              </a:ext>
            </a:extLst>
          </p:cNvPr>
          <p:cNvGrpSpPr/>
          <p:nvPr/>
        </p:nvGrpSpPr>
        <p:grpSpPr>
          <a:xfrm>
            <a:off x="225039" y="2821499"/>
            <a:ext cx="4441227" cy="827962"/>
            <a:chOff x="489022" y="1588715"/>
            <a:chExt cx="4441227" cy="827962"/>
          </a:xfrm>
        </p:grpSpPr>
        <p:sp>
          <p:nvSpPr>
            <p:cNvPr id="7" name="Content Placeholder 3">
              <a:extLst>
                <a:ext uri="{FF2B5EF4-FFF2-40B4-BE49-F238E27FC236}">
                  <a16:creationId xmlns:a16="http://schemas.microsoft.com/office/drawing/2014/main" id="{55D7126D-21A8-F58A-A047-B38B14E8A53D}"/>
                </a:ext>
              </a:extLst>
            </p:cNvPr>
            <p:cNvSpPr txBox="1">
              <a:spLocks/>
            </p:cNvSpPr>
            <p:nvPr/>
          </p:nvSpPr>
          <p:spPr>
            <a:xfrm>
              <a:off x="1090054" y="1588715"/>
              <a:ext cx="3840195" cy="827962"/>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nSpc>
                  <a:spcPct val="90000"/>
                </a:lnSpc>
                <a:buFont typeface="Arial" panose="020B0604020202020204" pitchFamily="34" charset="0"/>
                <a:buNone/>
              </a:pPr>
              <a:r>
                <a:rPr lang="en-US" sz="1200" b="1" dirty="0" err="1">
                  <a:latin typeface="Trebuchet MS" panose="020B0603020202020204" pitchFamily="34" charset="0"/>
                </a:rPr>
                <a:t>Collecte</a:t>
              </a:r>
              <a:r>
                <a:rPr lang="en-US" sz="1200" b="1" dirty="0">
                  <a:latin typeface="Trebuchet MS" panose="020B0603020202020204" pitchFamily="34" charset="0"/>
                </a:rPr>
                <a:t> des données</a:t>
              </a:r>
            </a:p>
            <a:p>
              <a:pPr marL="114300" indent="0">
                <a:lnSpc>
                  <a:spcPct val="90000"/>
                </a:lnSpc>
                <a:buFont typeface="Arial" panose="020B0604020202020204" pitchFamily="34" charset="0"/>
                <a:buNone/>
              </a:pPr>
              <a:r>
                <a:rPr lang="fr-FR" sz="1200" dirty="0">
                  <a:latin typeface="Trebuchet MS" panose="020B0603020202020204" pitchFamily="34" charset="0"/>
                </a:rPr>
                <a:t>Extraction du jeu de données sur les bouteilles de vin fourni</a:t>
              </a:r>
            </a:p>
          </p:txBody>
        </p:sp>
        <p:sp>
          <p:nvSpPr>
            <p:cNvPr id="8" name="TextBox 7">
              <a:extLst>
                <a:ext uri="{FF2B5EF4-FFF2-40B4-BE49-F238E27FC236}">
                  <a16:creationId xmlns:a16="http://schemas.microsoft.com/office/drawing/2014/main" id="{741FD474-365F-22E8-D3EC-9E2D2E92EEF1}"/>
                </a:ext>
              </a:extLst>
            </p:cNvPr>
            <p:cNvSpPr txBox="1"/>
            <p:nvPr/>
          </p:nvSpPr>
          <p:spPr>
            <a:xfrm rot="5400000">
              <a:off x="372930" y="1747286"/>
              <a:ext cx="755403" cy="523220"/>
            </a:xfrm>
            <a:prstGeom prst="rect">
              <a:avLst/>
            </a:prstGeom>
            <a:noFill/>
          </p:spPr>
          <p:txBody>
            <a:bodyPr wrap="square">
              <a:spAutoFit/>
            </a:bodyPr>
            <a:lstStyle/>
            <a:p>
              <a:r>
                <a:rPr lang="fr-FR" sz="2800" dirty="0">
                  <a:latin typeface="Trebuchet MS" panose="020B0603020202020204" pitchFamily="34" charset="0"/>
                </a:rPr>
                <a:t>🔍</a:t>
              </a:r>
            </a:p>
          </p:txBody>
        </p:sp>
      </p:grpSp>
      <p:grpSp>
        <p:nvGrpSpPr>
          <p:cNvPr id="9" name="Group 8">
            <a:extLst>
              <a:ext uri="{FF2B5EF4-FFF2-40B4-BE49-F238E27FC236}">
                <a16:creationId xmlns:a16="http://schemas.microsoft.com/office/drawing/2014/main" id="{A714609C-389A-1D73-93DA-0EDC7F26058A}"/>
              </a:ext>
            </a:extLst>
          </p:cNvPr>
          <p:cNvGrpSpPr/>
          <p:nvPr/>
        </p:nvGrpSpPr>
        <p:grpSpPr>
          <a:xfrm>
            <a:off x="486648" y="4075192"/>
            <a:ext cx="4543768" cy="934772"/>
            <a:chOff x="102958" y="2998284"/>
            <a:chExt cx="4065789" cy="934772"/>
          </a:xfrm>
        </p:grpSpPr>
        <p:sp>
          <p:nvSpPr>
            <p:cNvPr id="10" name="TextBox 9">
              <a:extLst>
                <a:ext uri="{FF2B5EF4-FFF2-40B4-BE49-F238E27FC236}">
                  <a16:creationId xmlns:a16="http://schemas.microsoft.com/office/drawing/2014/main" id="{FF26831A-71FF-8241-A1C1-11F802CED8EE}"/>
                </a:ext>
              </a:extLst>
            </p:cNvPr>
            <p:cNvSpPr txBox="1"/>
            <p:nvPr/>
          </p:nvSpPr>
          <p:spPr>
            <a:xfrm>
              <a:off x="102958" y="3204060"/>
              <a:ext cx="799438" cy="584775"/>
            </a:xfrm>
            <a:prstGeom prst="rect">
              <a:avLst/>
            </a:prstGeom>
            <a:noFill/>
          </p:spPr>
          <p:txBody>
            <a:bodyPr wrap="square">
              <a:spAutoFit/>
            </a:bodyPr>
            <a:lstStyle/>
            <a:p>
              <a:r>
                <a:rPr lang="fr-FR" sz="3200" dirty="0">
                  <a:latin typeface="Trebuchet MS" panose="020B0603020202020204" pitchFamily="34" charset="0"/>
                </a:rPr>
                <a:t>🧹</a:t>
              </a:r>
            </a:p>
          </p:txBody>
        </p:sp>
        <p:sp>
          <p:nvSpPr>
            <p:cNvPr id="11" name="Content Placeholder 3">
              <a:extLst>
                <a:ext uri="{FF2B5EF4-FFF2-40B4-BE49-F238E27FC236}">
                  <a16:creationId xmlns:a16="http://schemas.microsoft.com/office/drawing/2014/main" id="{345FBABC-A10C-F4DF-2C66-9344D489D7DC}"/>
                </a:ext>
              </a:extLst>
            </p:cNvPr>
            <p:cNvSpPr txBox="1">
              <a:spLocks/>
            </p:cNvSpPr>
            <p:nvPr/>
          </p:nvSpPr>
          <p:spPr>
            <a:xfrm>
              <a:off x="683568" y="2998284"/>
              <a:ext cx="3485179" cy="934772"/>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14300" indent="0">
                <a:lnSpc>
                  <a:spcPct val="90000"/>
                </a:lnSpc>
                <a:buFont typeface="Arial" pitchFamily="34" charset="0"/>
                <a:buNone/>
              </a:pPr>
              <a:r>
                <a:rPr lang="fr-FR" sz="1200" b="1" dirty="0">
                  <a:latin typeface="Trebuchet MS" panose="020B0603020202020204" pitchFamily="34" charset="0"/>
                </a:rPr>
                <a:t>Nettoyage et préparation des données (Pandas)</a:t>
              </a:r>
            </a:p>
            <a:p>
              <a:pPr marL="285750" indent="-171450">
                <a:lnSpc>
                  <a:spcPct val="90000"/>
                </a:lnSpc>
                <a:buClr>
                  <a:schemeClr val="tx2"/>
                </a:buClr>
                <a:buFont typeface="Wingdings" panose="05000000000000000000" pitchFamily="2" charset="2"/>
                <a:buChar char="§"/>
              </a:pPr>
              <a:r>
                <a:rPr lang="fr-FR" sz="1200" dirty="0">
                  <a:latin typeface="Trebuchet MS" panose="020B0603020202020204" pitchFamily="34" charset="0"/>
                </a:rPr>
                <a:t>Gestion des anomalies et valeurs manquantes</a:t>
              </a:r>
            </a:p>
            <a:p>
              <a:pPr marL="285750" indent="-171450">
                <a:lnSpc>
                  <a:spcPct val="90000"/>
                </a:lnSpc>
                <a:buFont typeface="Wingdings" panose="05000000000000000000" pitchFamily="2" charset="2"/>
                <a:buChar char="§"/>
              </a:pPr>
              <a:r>
                <a:rPr lang="fr-FR" sz="1200" dirty="0">
                  <a:latin typeface="Trebuchet MS" panose="020B0603020202020204" pitchFamily="34" charset="0"/>
                </a:rPr>
                <a:t>Harmonisation des formats et structuration des variables</a:t>
              </a:r>
            </a:p>
          </p:txBody>
        </p:sp>
      </p:grpSp>
      <p:grpSp>
        <p:nvGrpSpPr>
          <p:cNvPr id="12" name="Group 11">
            <a:extLst>
              <a:ext uri="{FF2B5EF4-FFF2-40B4-BE49-F238E27FC236}">
                <a16:creationId xmlns:a16="http://schemas.microsoft.com/office/drawing/2014/main" id="{DEC2A20A-FFCB-AD85-1ECF-8B157FD3BA10}"/>
              </a:ext>
            </a:extLst>
          </p:cNvPr>
          <p:cNvGrpSpPr/>
          <p:nvPr/>
        </p:nvGrpSpPr>
        <p:grpSpPr>
          <a:xfrm>
            <a:off x="826071" y="5435695"/>
            <a:ext cx="5440556" cy="1063374"/>
            <a:chOff x="102958" y="5318253"/>
            <a:chExt cx="4182852" cy="1063374"/>
          </a:xfrm>
        </p:grpSpPr>
        <p:sp>
          <p:nvSpPr>
            <p:cNvPr id="13" name="TextBox 12">
              <a:extLst>
                <a:ext uri="{FF2B5EF4-FFF2-40B4-BE49-F238E27FC236}">
                  <a16:creationId xmlns:a16="http://schemas.microsoft.com/office/drawing/2014/main" id="{F3C12923-4345-10DE-6118-DCBC00AFFC95}"/>
                </a:ext>
              </a:extLst>
            </p:cNvPr>
            <p:cNvSpPr txBox="1"/>
            <p:nvPr/>
          </p:nvSpPr>
          <p:spPr>
            <a:xfrm>
              <a:off x="102958" y="5652631"/>
              <a:ext cx="697673" cy="584775"/>
            </a:xfrm>
            <a:prstGeom prst="rect">
              <a:avLst/>
            </a:prstGeom>
            <a:noFill/>
          </p:spPr>
          <p:txBody>
            <a:bodyPr wrap="square">
              <a:spAutoFit/>
            </a:bodyPr>
            <a:lstStyle/>
            <a:p>
              <a:pPr algn="ctr"/>
              <a:r>
                <a:rPr lang="fr-FR" sz="3200" dirty="0">
                  <a:latin typeface="Trebuchet MS" panose="020B0603020202020204" pitchFamily="34" charset="0"/>
                </a:rPr>
                <a:t>🤖</a:t>
              </a:r>
            </a:p>
          </p:txBody>
        </p:sp>
        <p:sp>
          <p:nvSpPr>
            <p:cNvPr id="14" name="Content Placeholder 3">
              <a:extLst>
                <a:ext uri="{FF2B5EF4-FFF2-40B4-BE49-F238E27FC236}">
                  <a16:creationId xmlns:a16="http://schemas.microsoft.com/office/drawing/2014/main" id="{33E3C6AF-3185-80D8-F365-09E28C278632}"/>
                </a:ext>
              </a:extLst>
            </p:cNvPr>
            <p:cNvSpPr txBox="1">
              <a:spLocks/>
            </p:cNvSpPr>
            <p:nvPr/>
          </p:nvSpPr>
          <p:spPr>
            <a:xfrm>
              <a:off x="800631" y="5318253"/>
              <a:ext cx="3485179" cy="106337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fr-FR" sz="1200" b="1" dirty="0">
                  <a:latin typeface="Trebuchet MS" panose="020B0603020202020204" pitchFamily="34" charset="0"/>
                </a:rPr>
                <a:t>Modélisation et segmentation</a:t>
              </a:r>
              <a:endParaRPr lang="fr-FR" sz="1200" dirty="0">
                <a:latin typeface="Trebuchet MS" panose="020B0603020202020204" pitchFamily="34" charset="0"/>
              </a:endParaRPr>
            </a:p>
            <a:p>
              <a:pPr>
                <a:buFont typeface="Wingdings" panose="05000000000000000000" pitchFamily="2" charset="2"/>
                <a:buChar char="§"/>
              </a:pPr>
              <a:r>
                <a:rPr lang="fr-FR" sz="1200" dirty="0">
                  <a:latin typeface="Trebuchet MS" panose="020B0603020202020204" pitchFamily="34" charset="0"/>
                </a:rPr>
                <a:t>Segmentation du marché pour identifier le rapport qualité prix des vins, la tranche de prix</a:t>
              </a:r>
            </a:p>
            <a:p>
              <a:pPr>
                <a:buFont typeface="Wingdings" panose="05000000000000000000" pitchFamily="2" charset="2"/>
                <a:buChar char="§"/>
              </a:pPr>
              <a:r>
                <a:rPr lang="fr-FR" sz="1200" dirty="0">
                  <a:latin typeface="Trebuchet MS" panose="020B0603020202020204" pitchFamily="34" charset="0"/>
                </a:rPr>
                <a:t>Identification des segments compétitifs</a:t>
              </a:r>
            </a:p>
            <a:p>
              <a:pPr>
                <a:buFont typeface="Wingdings" panose="05000000000000000000" pitchFamily="2" charset="2"/>
                <a:buChar char="§"/>
              </a:pPr>
              <a:r>
                <a:rPr lang="fr-FR" sz="1200" dirty="0">
                  <a:latin typeface="Trebuchet MS" panose="020B0603020202020204" pitchFamily="34" charset="0"/>
                </a:rPr>
                <a:t>Prédiction de prix</a:t>
              </a:r>
            </a:p>
          </p:txBody>
        </p:sp>
      </p:grpSp>
      <p:grpSp>
        <p:nvGrpSpPr>
          <p:cNvPr id="15" name="Group 14">
            <a:extLst>
              <a:ext uri="{FF2B5EF4-FFF2-40B4-BE49-F238E27FC236}">
                <a16:creationId xmlns:a16="http://schemas.microsoft.com/office/drawing/2014/main" id="{8F8D01EE-A71E-3874-322E-D04177A57AAA}"/>
              </a:ext>
            </a:extLst>
          </p:cNvPr>
          <p:cNvGrpSpPr/>
          <p:nvPr/>
        </p:nvGrpSpPr>
        <p:grpSpPr>
          <a:xfrm>
            <a:off x="7283493" y="3137214"/>
            <a:ext cx="4115322" cy="934772"/>
            <a:chOff x="102958" y="4335168"/>
            <a:chExt cx="4065789" cy="934772"/>
          </a:xfrm>
        </p:grpSpPr>
        <p:sp>
          <p:nvSpPr>
            <p:cNvPr id="16" name="TextBox 15">
              <a:extLst>
                <a:ext uri="{FF2B5EF4-FFF2-40B4-BE49-F238E27FC236}">
                  <a16:creationId xmlns:a16="http://schemas.microsoft.com/office/drawing/2014/main" id="{566BF64D-2A17-FF4E-B0B5-32B0FE66D780}"/>
                </a:ext>
              </a:extLst>
            </p:cNvPr>
            <p:cNvSpPr txBox="1"/>
            <p:nvPr/>
          </p:nvSpPr>
          <p:spPr>
            <a:xfrm>
              <a:off x="102958" y="4540944"/>
              <a:ext cx="630143" cy="584775"/>
            </a:xfrm>
            <a:prstGeom prst="rect">
              <a:avLst/>
            </a:prstGeom>
            <a:noFill/>
          </p:spPr>
          <p:txBody>
            <a:bodyPr wrap="square">
              <a:spAutoFit/>
            </a:bodyPr>
            <a:lstStyle/>
            <a:p>
              <a:pPr algn="ctr"/>
              <a:r>
                <a:rPr lang="fr-FR" sz="3200" dirty="0">
                  <a:latin typeface="Trebuchet MS" panose="020B0603020202020204" pitchFamily="34" charset="0"/>
                </a:rPr>
                <a:t>📊</a:t>
              </a:r>
            </a:p>
          </p:txBody>
        </p:sp>
        <p:sp>
          <p:nvSpPr>
            <p:cNvPr id="17" name="Content Placeholder 3">
              <a:extLst>
                <a:ext uri="{FF2B5EF4-FFF2-40B4-BE49-F238E27FC236}">
                  <a16:creationId xmlns:a16="http://schemas.microsoft.com/office/drawing/2014/main" id="{BC84554E-1D89-7F5F-8588-ADA46E30277D}"/>
                </a:ext>
              </a:extLst>
            </p:cNvPr>
            <p:cNvSpPr txBox="1">
              <a:spLocks/>
            </p:cNvSpPr>
            <p:nvPr/>
          </p:nvSpPr>
          <p:spPr>
            <a:xfrm>
              <a:off x="683568" y="4335168"/>
              <a:ext cx="3485179" cy="934772"/>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14300" indent="0">
                <a:lnSpc>
                  <a:spcPct val="90000"/>
                </a:lnSpc>
                <a:buFont typeface="Arial" pitchFamily="34" charset="0"/>
                <a:buNone/>
              </a:pPr>
              <a:r>
                <a:rPr lang="fr-FR" sz="1200" b="1" dirty="0">
                  <a:latin typeface="Trebuchet MS" panose="020B0603020202020204" pitchFamily="34" charset="0"/>
                </a:rPr>
                <a:t>Analyse exploratoire (Power BI)</a:t>
              </a:r>
            </a:p>
            <a:p>
              <a:pPr marL="285750" indent="-171450">
                <a:lnSpc>
                  <a:spcPct val="90000"/>
                </a:lnSpc>
                <a:buFont typeface="Wingdings" panose="05000000000000000000" pitchFamily="2" charset="2"/>
                <a:buChar char="§"/>
              </a:pPr>
              <a:r>
                <a:rPr lang="fr-FR" sz="1200" dirty="0">
                  <a:latin typeface="Trebuchet MS" panose="020B0603020202020204" pitchFamily="34" charset="0"/>
                </a:rPr>
                <a:t>Étude des tendances d'utilisation par type d'utilisateur et saison</a:t>
              </a:r>
            </a:p>
            <a:p>
              <a:pPr marL="285750" indent="-171450">
                <a:lnSpc>
                  <a:spcPct val="90000"/>
                </a:lnSpc>
                <a:buClr>
                  <a:schemeClr val="tx2"/>
                </a:buClr>
                <a:buFont typeface="Wingdings" panose="05000000000000000000" pitchFamily="2" charset="2"/>
                <a:buChar char="§"/>
              </a:pPr>
              <a:r>
                <a:rPr lang="fr-FR" sz="1200" dirty="0">
                  <a:latin typeface="Trebuchet MS" panose="020B0603020202020204" pitchFamily="34" charset="0"/>
                </a:rPr>
                <a:t>Visualisation des flux et des préférences en matière de vélos</a:t>
              </a:r>
            </a:p>
          </p:txBody>
        </p:sp>
      </p:grpSp>
      <p:grpSp>
        <p:nvGrpSpPr>
          <p:cNvPr id="18" name="Group 17">
            <a:extLst>
              <a:ext uri="{FF2B5EF4-FFF2-40B4-BE49-F238E27FC236}">
                <a16:creationId xmlns:a16="http://schemas.microsoft.com/office/drawing/2014/main" id="{FDE32E8F-F03A-585F-59BB-AE158DB1968F}"/>
              </a:ext>
            </a:extLst>
          </p:cNvPr>
          <p:cNvGrpSpPr/>
          <p:nvPr/>
        </p:nvGrpSpPr>
        <p:grpSpPr>
          <a:xfrm>
            <a:off x="7602403" y="4926479"/>
            <a:ext cx="4182852" cy="934772"/>
            <a:chOff x="102958" y="5446855"/>
            <a:chExt cx="4182852" cy="934772"/>
          </a:xfrm>
        </p:grpSpPr>
        <p:sp>
          <p:nvSpPr>
            <p:cNvPr id="19" name="TextBox 18">
              <a:extLst>
                <a:ext uri="{FF2B5EF4-FFF2-40B4-BE49-F238E27FC236}">
                  <a16:creationId xmlns:a16="http://schemas.microsoft.com/office/drawing/2014/main" id="{5DB2953F-7550-1E5B-D37A-94FA1EC9E22F}"/>
                </a:ext>
              </a:extLst>
            </p:cNvPr>
            <p:cNvSpPr txBox="1"/>
            <p:nvPr/>
          </p:nvSpPr>
          <p:spPr>
            <a:xfrm>
              <a:off x="102958" y="5652631"/>
              <a:ext cx="631351" cy="584775"/>
            </a:xfrm>
            <a:prstGeom prst="rect">
              <a:avLst/>
            </a:prstGeom>
            <a:noFill/>
          </p:spPr>
          <p:txBody>
            <a:bodyPr wrap="square">
              <a:spAutoFit/>
            </a:bodyPr>
            <a:lstStyle/>
            <a:p>
              <a:r>
                <a:rPr lang="fr-FR" sz="3200" dirty="0">
                  <a:latin typeface="Trebuchet MS" panose="020B0603020202020204" pitchFamily="34" charset="0"/>
                </a:rPr>
                <a:t>📈</a:t>
              </a:r>
            </a:p>
          </p:txBody>
        </p:sp>
        <p:sp>
          <p:nvSpPr>
            <p:cNvPr id="20" name="Content Placeholder 3">
              <a:extLst>
                <a:ext uri="{FF2B5EF4-FFF2-40B4-BE49-F238E27FC236}">
                  <a16:creationId xmlns:a16="http://schemas.microsoft.com/office/drawing/2014/main" id="{52CE611B-D504-49E1-BA92-C9E9B4769404}"/>
                </a:ext>
              </a:extLst>
            </p:cNvPr>
            <p:cNvSpPr txBox="1">
              <a:spLocks/>
            </p:cNvSpPr>
            <p:nvPr/>
          </p:nvSpPr>
          <p:spPr>
            <a:xfrm>
              <a:off x="800631" y="5446855"/>
              <a:ext cx="3485179" cy="934772"/>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fr-FR" sz="1200" b="1" dirty="0">
                  <a:latin typeface="Trebuchet MS" panose="020B0603020202020204" pitchFamily="34" charset="0"/>
                </a:rPr>
                <a:t>Interprétation et recommandations</a:t>
              </a:r>
              <a:endParaRPr lang="fr-FR" sz="1200" dirty="0">
                <a:latin typeface="Trebuchet MS" panose="020B0603020202020204" pitchFamily="34" charset="0"/>
              </a:endParaRPr>
            </a:p>
            <a:p>
              <a:pPr>
                <a:buFont typeface="Arial" panose="020B0604020202020204" pitchFamily="34" charset="0"/>
                <a:buChar char="•"/>
              </a:pPr>
              <a:r>
                <a:rPr lang="fr-FR" sz="1200" dirty="0">
                  <a:latin typeface="Trebuchet MS" panose="020B0603020202020204" pitchFamily="34" charset="0"/>
                </a:rPr>
                <a:t>Élaboration de recommandations stratégiques basées sur les insights</a:t>
              </a:r>
            </a:p>
            <a:p>
              <a:pPr>
                <a:buFont typeface="Arial" panose="020B0604020202020204" pitchFamily="34" charset="0"/>
                <a:buChar char="•"/>
              </a:pPr>
              <a:r>
                <a:rPr lang="fr-FR" sz="1200" dirty="0">
                  <a:latin typeface="Trebuchet MS" panose="020B0603020202020204" pitchFamily="34" charset="0"/>
                </a:rPr>
                <a:t>Propositions d'actions pour améliorer l'offre et la conversion</a:t>
              </a:r>
            </a:p>
          </p:txBody>
        </p:sp>
      </p:grpSp>
      <p:grpSp>
        <p:nvGrpSpPr>
          <p:cNvPr id="21" name="Group 20">
            <a:extLst>
              <a:ext uri="{FF2B5EF4-FFF2-40B4-BE49-F238E27FC236}">
                <a16:creationId xmlns:a16="http://schemas.microsoft.com/office/drawing/2014/main" id="{3AB76A75-D9F9-24B6-D27B-33782468DCB5}"/>
              </a:ext>
            </a:extLst>
          </p:cNvPr>
          <p:cNvGrpSpPr/>
          <p:nvPr/>
        </p:nvGrpSpPr>
        <p:grpSpPr>
          <a:xfrm>
            <a:off x="7283493" y="653844"/>
            <a:ext cx="4086027" cy="1690432"/>
            <a:chOff x="7499803" y="1058303"/>
            <a:chExt cx="4086027" cy="1690432"/>
          </a:xfrm>
        </p:grpSpPr>
        <p:pic>
          <p:nvPicPr>
            <p:cNvPr id="22" name="Google Shape;340;p41">
              <a:extLst>
                <a:ext uri="{FF2B5EF4-FFF2-40B4-BE49-F238E27FC236}">
                  <a16:creationId xmlns:a16="http://schemas.microsoft.com/office/drawing/2014/main" id="{E973508C-3448-82C5-6446-40C989791449}"/>
                </a:ext>
              </a:extLst>
            </p:cNvPr>
            <p:cNvPicPr preferRelativeResize="0"/>
            <p:nvPr/>
          </p:nvPicPr>
          <p:blipFill>
            <a:blip r:embed="rId3">
              <a:alphaModFix/>
            </a:blip>
            <a:stretch>
              <a:fillRect/>
            </a:stretch>
          </p:blipFill>
          <p:spPr>
            <a:xfrm>
              <a:off x="9163665" y="1267462"/>
              <a:ext cx="2422165" cy="1272114"/>
            </a:xfrm>
            <a:prstGeom prst="rect">
              <a:avLst/>
            </a:prstGeom>
            <a:noFill/>
            <a:ln>
              <a:noFill/>
            </a:ln>
          </p:spPr>
        </p:pic>
        <p:pic>
          <p:nvPicPr>
            <p:cNvPr id="23" name="Picture 22">
              <a:extLst>
                <a:ext uri="{FF2B5EF4-FFF2-40B4-BE49-F238E27FC236}">
                  <a16:creationId xmlns:a16="http://schemas.microsoft.com/office/drawing/2014/main" id="{BE425788-001B-14EC-AB8F-8F1A254F971A}"/>
                </a:ext>
              </a:extLst>
            </p:cNvPr>
            <p:cNvPicPr>
              <a:picLocks noChangeAspect="1"/>
            </p:cNvPicPr>
            <p:nvPr/>
          </p:nvPicPr>
          <p:blipFill>
            <a:blip r:embed="rId4"/>
            <a:stretch>
              <a:fillRect/>
            </a:stretch>
          </p:blipFill>
          <p:spPr>
            <a:xfrm>
              <a:off x="7499803" y="1058303"/>
              <a:ext cx="1516473" cy="1690432"/>
            </a:xfrm>
            <a:prstGeom prst="rect">
              <a:avLst/>
            </a:prstGeom>
          </p:spPr>
        </p:pic>
      </p:grpSp>
    </p:spTree>
    <p:extLst>
      <p:ext uri="{BB962C8B-B14F-4D97-AF65-F5344CB8AC3E}">
        <p14:creationId xmlns:p14="http://schemas.microsoft.com/office/powerpoint/2010/main" val="154691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37B16-1B2A-C481-33C0-7C01E0AE9E2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C94A78-8CD4-7E95-D235-6AB7179EE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ottle and glass of wine&#10;&#10;AI-generated content may be incorrect.">
            <a:extLst>
              <a:ext uri="{FF2B5EF4-FFF2-40B4-BE49-F238E27FC236}">
                <a16:creationId xmlns:a16="http://schemas.microsoft.com/office/drawing/2014/main" id="{1D80EDEB-01B6-D280-4733-C29B418988B6}"/>
              </a:ext>
            </a:extLst>
          </p:cNvPr>
          <p:cNvPicPr>
            <a:picLocks noChangeAspect="1"/>
          </p:cNvPicPr>
          <p:nvPr/>
        </p:nvPicPr>
        <p:blipFill>
          <a:blip r:embed="rId2"/>
          <a:srcRect t="17409" r="-1" b="8802"/>
          <a:stretch/>
        </p:blipFill>
        <p:spPr>
          <a:xfrm>
            <a:off x="20" y="1"/>
            <a:ext cx="6575591" cy="6858000"/>
          </a:xfrm>
          <a:prstGeom prst="rect">
            <a:avLst/>
          </a:prstGeom>
        </p:spPr>
      </p:pic>
      <p:sp>
        <p:nvSpPr>
          <p:cNvPr id="3" name="Title 1">
            <a:extLst>
              <a:ext uri="{FF2B5EF4-FFF2-40B4-BE49-F238E27FC236}">
                <a16:creationId xmlns:a16="http://schemas.microsoft.com/office/drawing/2014/main" id="{6750A39D-69C9-F15F-CFE6-554BE772B411}"/>
              </a:ext>
            </a:extLst>
          </p:cNvPr>
          <p:cNvSpPr txBox="1">
            <a:spLocks/>
          </p:cNvSpPr>
          <p:nvPr/>
        </p:nvSpPr>
        <p:spPr>
          <a:xfrm>
            <a:off x="7168896" y="1129554"/>
            <a:ext cx="4361688" cy="34752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5400" dirty="0">
                <a:latin typeface="Trebuchet MS" panose="020B0603020202020204" pitchFamily="34" charset="0"/>
              </a:rPr>
              <a:t>Etude de marché -</a:t>
            </a:r>
            <a:br>
              <a:rPr lang="en-US" sz="5400" dirty="0">
                <a:latin typeface="Trebuchet MS" panose="020B0603020202020204" pitchFamily="34" charset="0"/>
              </a:rPr>
            </a:br>
            <a:r>
              <a:rPr lang="en-US" sz="5400" dirty="0">
                <a:latin typeface="Trebuchet MS" panose="020B0603020202020204" pitchFamily="34" charset="0"/>
              </a:rPr>
              <a:t>Analyse comparative</a:t>
            </a:r>
          </a:p>
        </p:txBody>
      </p:sp>
    </p:spTree>
    <p:extLst>
      <p:ext uri="{BB962C8B-B14F-4D97-AF65-F5344CB8AC3E}">
        <p14:creationId xmlns:p14="http://schemas.microsoft.com/office/powerpoint/2010/main" val="33724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D8ABA-7746-FB83-E414-EF8987E42905}"/>
            </a:ext>
          </a:extLst>
        </p:cNvPr>
        <p:cNvGrpSpPr/>
        <p:nvPr/>
      </p:nvGrpSpPr>
      <p:grpSpPr>
        <a:xfrm>
          <a:off x="0" y="0"/>
          <a:ext cx="0" cy="0"/>
          <a:chOff x="0" y="0"/>
          <a:chExt cx="0" cy="0"/>
        </a:xfrm>
      </p:grpSpPr>
      <p:pic>
        <p:nvPicPr>
          <p:cNvPr id="5" name="Content Placeholder 4" descr="Global inflation crisis.">
            <a:extLst>
              <a:ext uri="{FF2B5EF4-FFF2-40B4-BE49-F238E27FC236}">
                <a16:creationId xmlns:a16="http://schemas.microsoft.com/office/drawing/2014/main" id="{5317A3A3-D82E-2C0E-62A4-6442EF479788}"/>
              </a:ext>
            </a:extLst>
          </p:cNvPr>
          <p:cNvPicPr>
            <a:picLocks noGrp="1" noChangeAspect="1"/>
          </p:cNvPicPr>
          <p:nvPr>
            <p:ph sz="half" idx="1"/>
          </p:nvPr>
        </p:nvPicPr>
        <p:blipFill>
          <a:blip r:embed="rId3"/>
          <a:srcRect l="28621" r="23585" b="-1"/>
          <a:stretch/>
        </p:blipFill>
        <p:spPr>
          <a:xfrm>
            <a:off x="20" y="10"/>
            <a:ext cx="4910308" cy="6857990"/>
          </a:xfrm>
          <a:prstGeom prst="rect">
            <a:avLst/>
          </a:prstGeom>
        </p:spPr>
      </p:pic>
      <p:sp>
        <p:nvSpPr>
          <p:cNvPr id="2" name="Title 1">
            <a:extLst>
              <a:ext uri="{FF2B5EF4-FFF2-40B4-BE49-F238E27FC236}">
                <a16:creationId xmlns:a16="http://schemas.microsoft.com/office/drawing/2014/main" id="{1B577506-281D-23DA-B877-B5FC97451218}"/>
              </a:ext>
            </a:extLst>
          </p:cNvPr>
          <p:cNvSpPr>
            <a:spLocks noGrp="1"/>
          </p:cNvSpPr>
          <p:nvPr>
            <p:ph type="title"/>
          </p:nvPr>
        </p:nvSpPr>
        <p:spPr>
          <a:xfrm>
            <a:off x="5824176" y="2579788"/>
            <a:ext cx="5916168" cy="1527048"/>
          </a:xfrm>
        </p:spPr>
        <p:txBody>
          <a:bodyPr vert="horz" lIns="91440" tIns="45720" rIns="91440" bIns="45720" rtlCol="0" anchor="ctr">
            <a:normAutofit/>
          </a:bodyPr>
          <a:lstStyle/>
          <a:p>
            <a:r>
              <a:rPr lang="en-US" sz="4800" dirty="0">
                <a:latin typeface="Trebuchet MS" panose="020B0603020202020204" pitchFamily="34" charset="0"/>
              </a:rPr>
              <a:t>Etude de marché</a:t>
            </a:r>
            <a:endParaRPr lang="en-US" sz="4800" b="1" kern="1200" dirty="0">
              <a:solidFill>
                <a:schemeClr val="tx1"/>
              </a:solidFill>
              <a:latin typeface="Trebuchet MS" panose="020B0603020202020204" pitchFamily="34" charset="0"/>
            </a:endParaRPr>
          </a:p>
        </p:txBody>
      </p:sp>
    </p:spTree>
    <p:extLst>
      <p:ext uri="{BB962C8B-B14F-4D97-AF65-F5344CB8AC3E}">
        <p14:creationId xmlns:p14="http://schemas.microsoft.com/office/powerpoint/2010/main" val="26330372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9BA4D8-BF4F-23E7-DC7C-A98BDAAF2B2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FE2365-949E-21CC-F8B1-CB0FD5B93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ligned corks below red graph">
            <a:extLst>
              <a:ext uri="{FF2B5EF4-FFF2-40B4-BE49-F238E27FC236}">
                <a16:creationId xmlns:a16="http://schemas.microsoft.com/office/drawing/2014/main" id="{E65FE0D8-48B4-F96D-AEB6-A495159C647D}"/>
              </a:ext>
            </a:extLst>
          </p:cNvPr>
          <p:cNvPicPr>
            <a:picLocks noGrp="1" noChangeAspect="1"/>
          </p:cNvPicPr>
          <p:nvPr>
            <p:ph sz="half" idx="1"/>
          </p:nvPr>
        </p:nvPicPr>
        <p:blipFill>
          <a:blip r:embed="rId3"/>
          <a:srcRect l="4534"/>
          <a:stretch/>
        </p:blipFill>
        <p:spPr>
          <a:xfrm>
            <a:off x="20" y="10"/>
            <a:ext cx="4910308" cy="6857990"/>
          </a:xfrm>
          <a:prstGeom prst="rect">
            <a:avLst/>
          </a:prstGeom>
        </p:spPr>
      </p:pic>
      <p:sp>
        <p:nvSpPr>
          <p:cNvPr id="2" name="Title 1">
            <a:extLst>
              <a:ext uri="{FF2B5EF4-FFF2-40B4-BE49-F238E27FC236}">
                <a16:creationId xmlns:a16="http://schemas.microsoft.com/office/drawing/2014/main" id="{1426498D-4C15-7584-D7CE-B7B22DFF4B11}"/>
              </a:ext>
            </a:extLst>
          </p:cNvPr>
          <p:cNvSpPr>
            <a:spLocks noGrp="1"/>
          </p:cNvSpPr>
          <p:nvPr>
            <p:ph type="title"/>
          </p:nvPr>
        </p:nvSpPr>
        <p:spPr>
          <a:xfrm>
            <a:off x="5568536" y="603504"/>
            <a:ext cx="6308831" cy="1527048"/>
          </a:xfrm>
        </p:spPr>
        <p:txBody>
          <a:bodyPr vert="horz" lIns="91440" tIns="45720" rIns="91440" bIns="45720" rtlCol="0" anchor="ctr">
            <a:normAutofit/>
          </a:bodyPr>
          <a:lstStyle/>
          <a:p>
            <a:r>
              <a:rPr lang="fr-FR" b="1" kern="1200" dirty="0">
                <a:solidFill>
                  <a:schemeClr val="tx1"/>
                </a:solidFill>
                <a:latin typeface="Trebuchet MS" panose="020B0603020202020204" pitchFamily="34" charset="0"/>
              </a:rPr>
              <a:t>Vue d'Ensemble du Marché</a:t>
            </a:r>
            <a:endParaRPr lang="en-US" b="1" kern="1200" dirty="0">
              <a:solidFill>
                <a:schemeClr val="tx1"/>
              </a:solidFill>
              <a:latin typeface="Trebuchet MS" panose="020B0603020202020204" pitchFamily="34" charset="0"/>
            </a:endParaRPr>
          </a:p>
        </p:txBody>
      </p:sp>
      <p:sp>
        <p:nvSpPr>
          <p:cNvPr id="11" name="Rectangle 2">
            <a:extLst>
              <a:ext uri="{FF2B5EF4-FFF2-40B4-BE49-F238E27FC236}">
                <a16:creationId xmlns:a16="http://schemas.microsoft.com/office/drawing/2014/main" id="{61606369-733B-405A-B118-5AA50E0A5AC1}"/>
              </a:ext>
            </a:extLst>
          </p:cNvPr>
          <p:cNvSpPr>
            <a:spLocks noGrp="1" noChangeArrowheads="1"/>
          </p:cNvSpPr>
          <p:nvPr>
            <p:ph sz="half" idx="2"/>
          </p:nvPr>
        </p:nvSpPr>
        <p:spPr bwMode="auto">
          <a:xfrm>
            <a:off x="5568537" y="2271400"/>
            <a:ext cx="6436237" cy="364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800" b="1" i="0" u="none" strike="noStrike" cap="none" normalizeH="0" baseline="0" dirty="0">
                <a:ln>
                  <a:noFill/>
                </a:ln>
                <a:solidFill>
                  <a:schemeClr val="tx1"/>
                </a:solidFill>
                <a:effectLst/>
                <a:latin typeface="Trebuchet MS" panose="020B0603020202020204" pitchFamily="34" charset="0"/>
              </a:rPr>
              <a:t>Marché mature </a:t>
            </a:r>
            <a:r>
              <a:rPr kumimoji="0" lang="fr-FR" altLang="fr-FR" sz="1800" b="0" i="0" u="none" strike="noStrike" cap="none" normalizeH="0" baseline="0" dirty="0">
                <a:ln>
                  <a:noFill/>
                </a:ln>
                <a:solidFill>
                  <a:schemeClr val="tx1"/>
                </a:solidFill>
                <a:effectLst/>
                <a:latin typeface="Trebuchet MS" panose="020B0603020202020204" pitchFamily="34" charset="0"/>
              </a:rPr>
              <a:t>et compétitif </a:t>
            </a:r>
            <a:r>
              <a:rPr kumimoji="0" lang="fr-FR" altLang="fr-FR" sz="1800" b="1" i="0" u="none" strike="noStrike" cap="none" normalizeH="0" baseline="0" dirty="0">
                <a:ln>
                  <a:noFill/>
                </a:ln>
                <a:solidFill>
                  <a:schemeClr val="tx1"/>
                </a:solidFill>
                <a:effectLst/>
                <a:latin typeface="Trebuchet MS" panose="020B0603020202020204" pitchFamily="34" charset="0"/>
              </a:rPr>
              <a:t>:</a:t>
            </a:r>
            <a:r>
              <a:rPr kumimoji="0" lang="fr-FR" altLang="fr-FR" sz="1800" b="0" i="0" u="none" strike="noStrike" cap="none" normalizeH="0" baseline="0" dirty="0">
                <a:ln>
                  <a:noFill/>
                </a:ln>
                <a:solidFill>
                  <a:schemeClr val="tx1"/>
                </a:solidFill>
                <a:effectLst/>
                <a:latin typeface="Trebuchet MS" panose="020B0603020202020204" pitchFamily="34" charset="0"/>
              </a:rPr>
              <a:t> </a:t>
            </a:r>
          </a:p>
          <a:p>
            <a:pPr lvl="1" algn="just" eaLnBrk="0" fontAlgn="base" hangingPunct="0">
              <a:lnSpc>
                <a:spcPct val="150000"/>
              </a:lnSpc>
              <a:spcBef>
                <a:spcPct val="0"/>
              </a:spcBef>
              <a:spcAft>
                <a:spcPct val="0"/>
              </a:spcAft>
              <a:buClr>
                <a:srgbClr val="C00000"/>
              </a:buClr>
              <a:buFont typeface="Courier New" panose="02070309020205020404" pitchFamily="49" charset="0"/>
              <a:buChar char="o"/>
            </a:pPr>
            <a:r>
              <a:rPr kumimoji="0" lang="fr-FR" altLang="fr-FR" sz="1600" b="1" i="0" u="none" strike="noStrike" cap="none" normalizeH="0" baseline="0" dirty="0">
                <a:ln>
                  <a:noFill/>
                </a:ln>
                <a:solidFill>
                  <a:schemeClr val="tx1"/>
                </a:solidFill>
                <a:effectLst/>
                <a:latin typeface="Trebuchet MS" panose="020B0603020202020204" pitchFamily="34" charset="0"/>
              </a:rPr>
              <a:t>128 561</a:t>
            </a:r>
            <a:r>
              <a:rPr kumimoji="0" lang="fr-FR" altLang="fr-FR" sz="1600" b="0" i="0" u="none" strike="noStrike" cap="none" normalizeH="0" baseline="0" dirty="0">
                <a:ln>
                  <a:noFill/>
                </a:ln>
                <a:solidFill>
                  <a:schemeClr val="tx1"/>
                </a:solidFill>
                <a:effectLst/>
                <a:latin typeface="Trebuchet MS" panose="020B0603020202020204" pitchFamily="34" charset="0"/>
              </a:rPr>
              <a:t> bouteilles de vin référencées</a:t>
            </a:r>
          </a:p>
          <a:p>
            <a:pPr lvl="1" algn="just" eaLnBrk="0" fontAlgn="base" hangingPunct="0">
              <a:lnSpc>
                <a:spcPct val="150000"/>
              </a:lnSpc>
              <a:spcBef>
                <a:spcPct val="0"/>
              </a:spcBef>
              <a:spcAft>
                <a:spcPct val="0"/>
              </a:spcAft>
              <a:buClr>
                <a:srgbClr val="C00000"/>
              </a:buClr>
              <a:buFont typeface="Courier New" panose="02070309020205020404" pitchFamily="49" charset="0"/>
              <a:buChar char="o"/>
            </a:pPr>
            <a:r>
              <a:rPr kumimoji="0" lang="fr-FR" altLang="fr-FR" sz="1600" b="1" i="0" u="none" strike="noStrike" cap="none" normalizeH="0" baseline="0" dirty="0">
                <a:ln>
                  <a:noFill/>
                </a:ln>
                <a:solidFill>
                  <a:schemeClr val="tx1"/>
                </a:solidFill>
                <a:effectLst/>
                <a:latin typeface="Trebuchet MS" panose="020B0603020202020204" pitchFamily="34" charset="0"/>
              </a:rPr>
              <a:t>16 648 domaines distincts</a:t>
            </a:r>
            <a:r>
              <a:rPr kumimoji="0" lang="fr-FR" altLang="fr-FR" sz="1600" b="0" i="0" u="none" strike="noStrike" cap="none" normalizeH="0" baseline="0" dirty="0">
                <a:ln>
                  <a:noFill/>
                </a:ln>
                <a:solidFill>
                  <a:schemeClr val="tx1"/>
                </a:solidFill>
                <a:effectLst/>
                <a:latin typeface="Trebuchet MS" panose="020B0603020202020204" pitchFamily="34" charset="0"/>
              </a:rPr>
              <a:t>. Cela indique un marché mature</a:t>
            </a:r>
          </a:p>
          <a:p>
            <a:pPr marL="228600" lvl="1" indent="0" algn="just" eaLnBrk="0" fontAlgn="base" hangingPunct="0">
              <a:lnSpc>
                <a:spcPct val="150000"/>
              </a:lnSpc>
              <a:spcBef>
                <a:spcPct val="0"/>
              </a:spcBef>
              <a:spcAft>
                <a:spcPct val="0"/>
              </a:spcAft>
              <a:buNone/>
            </a:pPr>
            <a:endParaRPr kumimoji="0" lang="fr-FR" altLang="fr-FR" sz="1600" b="0" i="0" u="none" strike="noStrike" cap="none" normalizeH="0" baseline="0" dirty="0">
              <a:ln>
                <a:noFill/>
              </a:ln>
              <a:solidFill>
                <a:schemeClr val="tx1"/>
              </a:solidFill>
              <a:effectLst/>
              <a:latin typeface="Trebuchet MS" panose="020B0603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800" b="1" i="0" u="none" strike="noStrike" cap="none" normalizeH="0" baseline="0" dirty="0">
                <a:ln>
                  <a:noFill/>
                </a:ln>
                <a:solidFill>
                  <a:schemeClr val="tx1"/>
                </a:solidFill>
                <a:effectLst/>
                <a:latin typeface="Trebuchet MS" panose="020B0603020202020204" pitchFamily="34" charset="0"/>
              </a:rPr>
              <a:t>Diversité au rendez-vous:</a:t>
            </a:r>
            <a:r>
              <a:rPr kumimoji="0" lang="fr-FR" altLang="fr-FR" sz="1800" b="0" i="0" u="none" strike="noStrike" cap="none" normalizeH="0" baseline="0" dirty="0">
                <a:ln>
                  <a:noFill/>
                </a:ln>
                <a:solidFill>
                  <a:schemeClr val="tx1"/>
                </a:solidFill>
                <a:effectLst/>
                <a:latin typeface="Trebuchet MS" panose="020B0603020202020204" pitchFamily="34" charset="0"/>
              </a:rPr>
              <a:t> </a:t>
            </a:r>
            <a:r>
              <a:rPr kumimoji="0" lang="fr-FR" altLang="fr-FR" sz="1800" b="1" i="0" u="none" strike="noStrike" cap="none" normalizeH="0" baseline="0" dirty="0">
                <a:ln>
                  <a:noFill/>
                </a:ln>
                <a:solidFill>
                  <a:schemeClr val="tx1"/>
                </a:solidFill>
                <a:effectLst/>
                <a:latin typeface="Trebuchet MS" panose="020B0603020202020204" pitchFamily="34" charset="0"/>
              </a:rPr>
              <a:t>708 variétés </a:t>
            </a:r>
            <a:r>
              <a:rPr kumimoji="0" lang="fr-FR" altLang="fr-FR" sz="1800" b="0" i="0" u="none" strike="noStrike" cap="none" normalizeH="0" baseline="0" dirty="0">
                <a:ln>
                  <a:noFill/>
                </a:ln>
                <a:solidFill>
                  <a:schemeClr val="tx1"/>
                </a:solidFill>
                <a:effectLst/>
                <a:latin typeface="Trebuchet MS" panose="020B0603020202020204" pitchFamily="34" charset="0"/>
              </a:rPr>
              <a:t>de vin </a:t>
            </a:r>
            <a:r>
              <a:rPr kumimoji="0" lang="fr-FR" altLang="fr-FR" sz="1800" b="1" i="0" u="none" strike="noStrike" cap="none" normalizeH="0" baseline="0" dirty="0">
                <a:ln>
                  <a:noFill/>
                </a:ln>
                <a:solidFill>
                  <a:schemeClr val="tx1"/>
                </a:solidFill>
                <a:effectLst/>
                <a:latin typeface="Trebuchet MS" panose="020B0603020202020204" pitchFamily="34" charset="0"/>
              </a:rPr>
              <a:t>distinctes</a:t>
            </a:r>
            <a:r>
              <a:rPr kumimoji="0" lang="fr-FR" altLang="fr-FR" sz="1800" b="0" i="0" u="none" strike="noStrike" cap="none" normalizeH="0" baseline="0" dirty="0">
                <a:ln>
                  <a:noFill/>
                </a:ln>
                <a:solidFill>
                  <a:schemeClr val="tx1"/>
                </a:solidFill>
                <a:effectLst/>
                <a:latin typeface="Trebuchet MS" panose="020B0603020202020204" pitchFamily="34" charset="0"/>
              </a:rPr>
              <a:t> &lt;&gt; forte demande pour la diversité et l'exploration.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fr-FR" altLang="fr-FR" sz="1800" b="1" i="0" u="none" strike="noStrike" cap="none" normalizeH="0" baseline="0" dirty="0">
                <a:ln>
                  <a:noFill/>
                </a:ln>
                <a:solidFill>
                  <a:schemeClr val="tx1"/>
                </a:solidFill>
                <a:effectLst/>
                <a:latin typeface="Trebuchet MS" panose="020B0603020202020204" pitchFamily="34" charset="0"/>
              </a:rPr>
              <a:t>Prix Moyen :</a:t>
            </a:r>
            <a:r>
              <a:rPr kumimoji="0" lang="fr-FR" altLang="fr-FR" sz="1800" b="0" i="0" u="none" strike="noStrike" cap="none" normalizeH="0" baseline="0" dirty="0">
                <a:ln>
                  <a:noFill/>
                </a:ln>
                <a:solidFill>
                  <a:schemeClr val="tx1"/>
                </a:solidFill>
                <a:effectLst/>
                <a:latin typeface="Trebuchet MS" panose="020B0603020202020204" pitchFamily="34" charset="0"/>
              </a:rPr>
              <a:t> </a:t>
            </a:r>
            <a:r>
              <a:rPr kumimoji="0" lang="fr-FR" altLang="fr-FR" sz="1800" b="1" i="0" u="none" strike="noStrike" cap="none" normalizeH="0" baseline="0" dirty="0">
                <a:ln>
                  <a:noFill/>
                </a:ln>
                <a:solidFill>
                  <a:schemeClr val="tx1"/>
                </a:solidFill>
                <a:effectLst/>
                <a:latin typeface="Trebuchet MS" panose="020B0603020202020204" pitchFamily="34" charset="0"/>
              </a:rPr>
              <a:t>36</a:t>
            </a:r>
            <a:r>
              <a:rPr kumimoji="0" lang="fr-FR" altLang="fr-FR" sz="1800" b="0" i="0" u="none" strike="noStrike" cap="none" normalizeH="0" baseline="0" dirty="0">
                <a:ln>
                  <a:noFill/>
                </a:ln>
                <a:solidFill>
                  <a:schemeClr val="tx1"/>
                </a:solidFill>
                <a:effectLst/>
                <a:latin typeface="Trebuchet MS" panose="020B0603020202020204" pitchFamily="34" charset="0"/>
              </a:rPr>
              <a:t> €, servira de référence pour évaluer la position de prix de votre Pinot Noir.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sz="1800" b="1" kern="1200" dirty="0">
                <a:solidFill>
                  <a:schemeClr val="tx1"/>
                </a:solidFill>
                <a:latin typeface="Trebuchet MS" panose="020B0603020202020204" pitchFamily="34" charset="0"/>
                <a:ea typeface="+mj-ea"/>
                <a:cs typeface="+mj-cs"/>
              </a:rPr>
              <a:t>Qualité élevée du vin sur le marché : 88,8 points</a:t>
            </a:r>
            <a:endParaRPr kumimoji="0" lang="fr-FR" altLang="fr-FR" sz="1800" b="0" i="0" u="none" strike="noStrike" cap="none" normalizeH="0" baseline="0" dirty="0">
              <a:ln>
                <a:noFill/>
              </a:ln>
              <a:solidFill>
                <a:schemeClr val="tx1"/>
              </a:solidFill>
              <a:effectLst/>
              <a:latin typeface="Trebuchet MS" panose="020B0603020202020204" pitchFamily="34" charset="0"/>
            </a:endParaRPr>
          </a:p>
        </p:txBody>
      </p:sp>
    </p:spTree>
    <p:extLst>
      <p:ext uri="{BB962C8B-B14F-4D97-AF65-F5344CB8AC3E}">
        <p14:creationId xmlns:p14="http://schemas.microsoft.com/office/powerpoint/2010/main" val="330639294"/>
      </p:ext>
    </p:extLst>
  </p:cSld>
  <p:clrMapOvr>
    <a:masterClrMapping/>
  </p:clrMapOvr>
  <p:transition>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1795</TotalTime>
  <Words>927</Words>
  <Application>Microsoft Office PowerPoint</Application>
  <PresentationFormat>Widescreen</PresentationFormat>
  <Paragraphs>119</Paragraphs>
  <Slides>18</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Aptos</vt:lpstr>
      <vt:lpstr>Arial</vt:lpstr>
      <vt:lpstr>Calibri</vt:lpstr>
      <vt:lpstr>Calibri Light</vt:lpstr>
      <vt:lpstr>Courier New</vt:lpstr>
      <vt:lpstr>Helvetica</vt:lpstr>
      <vt:lpstr>Neue Haas Grotesk Text Pro</vt:lpstr>
      <vt:lpstr>Open Sans</vt:lpstr>
      <vt:lpstr>Trebuchet MS</vt:lpstr>
      <vt:lpstr>Wingdings</vt:lpstr>
      <vt:lpstr>VanillaVTI</vt:lpstr>
      <vt:lpstr>Template PresentationGO</vt:lpstr>
      <vt:lpstr>LE VIN SUR LE MARCHE AMERICAIN : Prédiction de prix du Pinot Noir</vt:lpstr>
      <vt:lpstr>PowerPoint Presentation</vt:lpstr>
      <vt:lpstr>PowerPoint Presentation</vt:lpstr>
      <vt:lpstr>Qui est Domaine des Croix ? </vt:lpstr>
      <vt:lpstr>PowerPoint Presentation</vt:lpstr>
      <vt:lpstr>PowerPoint Presentation</vt:lpstr>
      <vt:lpstr>PowerPoint Presentation</vt:lpstr>
      <vt:lpstr>Etude de marché</vt:lpstr>
      <vt:lpstr>Vue d'Ensemble du Marché</vt:lpstr>
      <vt:lpstr>Analyse du millésime et des variétés</vt:lpstr>
      <vt:lpstr>PowerPoint Presentation</vt:lpstr>
      <vt:lpstr>Analyse comparative</vt:lpstr>
      <vt:lpstr>Focus Bourgogne et Pinot Noir</vt:lpstr>
      <vt:lpstr>PowerPoint Presentation</vt:lpstr>
      <vt:lpstr>PowerPoint Presentation</vt:lpstr>
      <vt:lpstr>Prix optimal – Machine Learning</vt:lpstr>
      <vt:lpstr>Pour aller plus loin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Aurelie Gabu</dc:creator>
  <cp:lastModifiedBy>Aurelie Gabu</cp:lastModifiedBy>
  <cp:revision>12</cp:revision>
  <dcterms:created xsi:type="dcterms:W3CDTF">2025-02-23T21:06:08Z</dcterms:created>
  <dcterms:modified xsi:type="dcterms:W3CDTF">2025-03-09T19:30:52Z</dcterms:modified>
</cp:coreProperties>
</file>